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303" r:id="rId3"/>
    <p:sldId id="285" r:id="rId4"/>
    <p:sldId id="302" r:id="rId5"/>
    <p:sldId id="301" r:id="rId6"/>
    <p:sldId id="287" r:id="rId7"/>
    <p:sldId id="305" r:id="rId8"/>
    <p:sldId id="289" r:id="rId9"/>
    <p:sldId id="300" r:id="rId10"/>
    <p:sldId id="311" r:id="rId11"/>
    <p:sldId id="288" r:id="rId12"/>
    <p:sldId id="306" r:id="rId13"/>
    <p:sldId id="290" r:id="rId14"/>
    <p:sldId id="293" r:id="rId15"/>
    <p:sldId id="299" r:id="rId16"/>
    <p:sldId id="291" r:id="rId17"/>
    <p:sldId id="298" r:id="rId18"/>
    <p:sldId id="280" r:id="rId19"/>
    <p:sldId id="318" r:id="rId20"/>
    <p:sldId id="276" r:id="rId21"/>
    <p:sldId id="316" r:id="rId22"/>
    <p:sldId id="310" r:id="rId23"/>
    <p:sldId id="320" r:id="rId24"/>
    <p:sldId id="297" r:id="rId25"/>
    <p:sldId id="312" r:id="rId26"/>
    <p:sldId id="313" r:id="rId27"/>
    <p:sldId id="294" r:id="rId28"/>
    <p:sldId id="295" r:id="rId29"/>
    <p:sldId id="315" r:id="rId30"/>
    <p:sldId id="296" r:id="rId31"/>
    <p:sldId id="321" r:id="rId32"/>
    <p:sldId id="322" r:id="rId33"/>
    <p:sldId id="317" r:id="rId34"/>
    <p:sldId id="314" r:id="rId35"/>
    <p:sldId id="307" r:id="rId36"/>
    <p:sldId id="309" r:id="rId37"/>
    <p:sldId id="323" r:id="rId38"/>
    <p:sldId id="308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ente" initials="U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3399"/>
    <a:srgbClr val="FF9900"/>
    <a:srgbClr val="FFCCCC"/>
    <a:srgbClr val="CC3399"/>
    <a:srgbClr val="9FCFFF"/>
    <a:srgbClr val="CC0000"/>
    <a:srgbClr val="DDEEFF"/>
    <a:srgbClr val="003366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936" y="-7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printerSettings" Target="printerSettings/printerSettings1.bin"/><Relationship Id="rId41" Type="http://schemas.openxmlformats.org/officeDocument/2006/relationships/commentAuthors" Target="commentAuthors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11.01.22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11.01.22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11.01.22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heel spokes="3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11.01.22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heel spokes="3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11.01.22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heel spokes="3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11.01.22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11.01.22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11.01.22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11.01.22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11.01.22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11.01.22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11.01.22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11.01.22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11.01.22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11.01.22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transition xmlns:p14="http://schemas.microsoft.com/office/powerpoint/2010/main">
    <p:wheel spokes="3"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Relationship Id="rId3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png"/><Relationship Id="rId5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jpeg"/><Relationship Id="rId3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4.jpeg"/><Relationship Id="rId3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6.jpeg"/><Relationship Id="rId3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jpeg"/><Relationship Id="rId5" Type="http://schemas.openxmlformats.org/officeDocument/2006/relationships/image" Target="../media/image51.jpeg"/><Relationship Id="rId6" Type="http://schemas.openxmlformats.org/officeDocument/2006/relationships/image" Target="../media/image52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3.jpeg"/><Relationship Id="rId3" Type="http://schemas.openxmlformats.org/officeDocument/2006/relationships/image" Target="../media/image5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5.png"/><Relationship Id="rId3" Type="http://schemas.openxmlformats.org/officeDocument/2006/relationships/image" Target="../media/image5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4" Type="http://schemas.openxmlformats.org/officeDocument/2006/relationships/image" Target="../media/image59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eg"/><Relationship Id="rId3" Type="http://schemas.openxmlformats.org/officeDocument/2006/relationships/image" Target="../media/image6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4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5.jpeg"/><Relationship Id="rId3" Type="http://schemas.openxmlformats.org/officeDocument/2006/relationships/image" Target="../media/image6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3403053" y="3110863"/>
            <a:ext cx="8788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11 GENNAIO 2022</a:t>
            </a:r>
          </a:p>
        </p:txBody>
      </p:sp>
      <p:sp>
        <p:nvSpPr>
          <p:cNvPr id="11" name="Sottotitolo 2"/>
          <p:cNvSpPr>
            <a:spLocks noGrp="1"/>
          </p:cNvSpPr>
          <p:nvPr>
            <p:ph type="subTitle" idx="1"/>
          </p:nvPr>
        </p:nvSpPr>
        <p:spPr>
          <a:xfrm>
            <a:off x="810000" y="5280846"/>
            <a:ext cx="11209721" cy="1278979"/>
          </a:xfrm>
        </p:spPr>
        <p:txBody>
          <a:bodyPr>
            <a:noAutofit/>
          </a:bodyPr>
          <a:lstStyle/>
          <a:p>
            <a:pPr algn="r"/>
            <a:r>
              <a:rPr lang="it-IT" sz="2800" b="1" dirty="0">
                <a:solidFill>
                  <a:schemeClr val="tx1">
                    <a:lumMod val="95000"/>
                  </a:schemeClr>
                </a:solidFill>
              </a:rPr>
              <a:t>SCUOLA PRIMARIA</a:t>
            </a:r>
          </a:p>
          <a:p>
            <a:pPr algn="r"/>
            <a:r>
              <a:rPr lang="it-IT" sz="2800" b="1" dirty="0">
                <a:solidFill>
                  <a:schemeClr val="tx1">
                    <a:lumMod val="95000"/>
                  </a:schemeClr>
                </a:solidFill>
              </a:rPr>
              <a:t>  FILIPPO CORRIDONI </a:t>
            </a:r>
          </a:p>
        </p:txBody>
      </p:sp>
      <p:pic>
        <p:nvPicPr>
          <p:cNvPr id="6148" name="Picture 4" descr="Risultati immagini per OPEN d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7885" y="569438"/>
            <a:ext cx="8279126" cy="23538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8482349"/>
      </p:ext>
    </p:extLst>
  </p:cSld>
  <p:clrMapOvr>
    <a:masterClrMapping/>
  </p:clrMapOvr>
  <p:transition xmlns:p14="http://schemas.microsoft.com/office/powerpoint/2010/main">
    <p:wheel spokes="3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C5FF4DD-4C4C-4813-A7B4-544A307CE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708" y="287691"/>
            <a:ext cx="10554574" cy="53730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it-IT" sz="6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it-IT" sz="6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it-IT" sz="6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it-IT" sz="6000" dirty="0">
                <a:latin typeface="Comic Sans MS" panose="030F0702030302020204" pitchFamily="66" charset="0"/>
              </a:rPr>
              <a:t>DENTRO E FUORI</a:t>
            </a:r>
          </a:p>
          <a:p>
            <a:pPr marL="0" indent="0">
              <a:buNone/>
            </a:pPr>
            <a:r>
              <a:rPr lang="it-IT" sz="6000" dirty="0">
                <a:latin typeface="Comic Sans MS" panose="030F0702030302020204" pitchFamily="66" charset="0"/>
              </a:rPr>
              <a:t>              LA « CORRIDONI»</a:t>
            </a:r>
            <a:endParaRPr lang="it-IT" sz="6000" dirty="0"/>
          </a:p>
        </p:txBody>
      </p:sp>
      <p:pic>
        <p:nvPicPr>
          <p:cNvPr id="10244" name="Picture 4" descr="Vector L&amp;#39;illustrazione Della Ragazza Del Bambino Che Prova a Mettere Sopra  Le Scarpe Del Tacco Alto Del ` S Della Madre Bambini F Illustrazione di  Stock - Illustrazione di giorno, bambini: 121330670">
            <a:extLst>
              <a:ext uri="{FF2B5EF4-FFF2-40B4-BE49-F238E27FC236}">
                <a16:creationId xmlns:a16="http://schemas.microsoft.com/office/drawing/2014/main" xmlns="" id="{AC904A76-86A9-4BF5-8F52-79F752FD22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83704" y="287691"/>
            <a:ext cx="4186578" cy="281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47840"/>
      </p:ext>
    </p:extLst>
  </p:cSld>
  <p:clrMapOvr>
    <a:masterClrMapping/>
  </p:clrMapOvr>
  <p:transition xmlns:p14="http://schemas.microsoft.com/office/powerpoint/2010/main">
    <p:wheel spokes="3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FF952FC-1383-43E5-AFBD-5582FE386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b="0" i="0" dirty="0">
                <a:effectLst/>
                <a:latin typeface="Arial" panose="020B0604020202020204" pitchFamily="34" charset="0"/>
              </a:rPr>
              <a:t/>
            </a:r>
            <a:br>
              <a:rPr lang="it-IT" b="0" i="0" dirty="0">
                <a:effectLst/>
                <a:latin typeface="Arial" panose="020B0604020202020204" pitchFamily="34" charset="0"/>
              </a:rPr>
            </a:br>
            <a:endParaRPr lang="it-IT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616680DC-A695-4334-BC27-8F34166F97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C865FDCD-BC93-4A24-8733-63FAC5B12B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/>
            </a:r>
            <a:br>
              <a:rPr lang="it-IT" dirty="0"/>
            </a:br>
            <a:endParaRPr lang="it-IT" dirty="0">
              <a:highlight>
                <a:srgbClr val="FFFF00"/>
              </a:highlight>
            </a:endParaRP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xmlns="" id="{BE3FF438-F806-4337-85E8-92CB6C424C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12035" y="708818"/>
            <a:ext cx="7565372" cy="794332"/>
          </a:xfrm>
        </p:spPr>
        <p:txBody>
          <a:bodyPr/>
          <a:lstStyle/>
          <a:p>
            <a:r>
              <a:rPr lang="it-IT" sz="4000" dirty="0">
                <a:solidFill>
                  <a:srgbClr val="00B0F0"/>
                </a:solidFill>
                <a:latin typeface="Comic Sans MS" panose="030F0702030302020204" pitchFamily="66" charset="0"/>
              </a:rPr>
              <a:t>LA PALESTRA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82294698-FF11-4BB4-A618-59F8CBDD7D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solidFill>
            <a:srgbClr val="0070C0"/>
          </a:solidFill>
        </p:spPr>
        <p:txBody>
          <a:bodyPr>
            <a:normAutofit fontScale="85000" lnSpcReduction="20000"/>
          </a:bodyPr>
          <a:lstStyle/>
          <a:p>
            <a:endParaRPr lang="it-IT" dirty="0"/>
          </a:p>
          <a:p>
            <a:endParaRPr lang="it-IT" sz="3200" dirty="0">
              <a:latin typeface="Comic Sans MS" panose="030F0702030302020204" pitchFamily="66" charset="0"/>
            </a:endParaRPr>
          </a:p>
          <a:p>
            <a:endParaRPr lang="it-IT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it-IT" sz="3000" dirty="0">
                <a:latin typeface="Comic Sans MS" panose="030F0702030302020204" pitchFamily="66" charset="0"/>
              </a:rPr>
              <a:t>UN’AMPIA E LUMINOSA PALESTRA, DOTATA DI ATTREZZATTURE PER LO SPORT E LA PSICOMOTRICITÀ</a:t>
            </a:r>
          </a:p>
          <a:p>
            <a:endParaRPr lang="it-IT" dirty="0">
              <a:latin typeface="Comic Sans MS" panose="030F0702030302020204" pitchFamily="66" charset="0"/>
            </a:endParaRP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B1623E66-1C84-445B-858A-3F9CD229D1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60387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39492"/>
      </p:ext>
    </p:extLst>
  </p:cSld>
  <p:clrMapOvr>
    <a:masterClrMapping/>
  </p:clrMapOvr>
  <p:transition xmlns:p14="http://schemas.microsoft.com/office/powerpoint/2010/main">
    <p:wheel spokes="3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F08F7CD9-28CF-486E-8962-D135EFDB24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737" y="241852"/>
            <a:ext cx="4824620" cy="4738147"/>
          </a:xfrm>
          <a:prstGeom prst="rect">
            <a:avLst/>
          </a:prstGeo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6C90498F-DE07-4549-8F70-8B1C5AA1D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15" y="1885950"/>
            <a:ext cx="5194583" cy="39751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>
                <a:latin typeface="Comic Sans MS" panose="030F0702030302020204" pitchFamily="66" charset="0"/>
              </a:rPr>
              <a:t>L’AULA DI MUSICA, CON TANTI STRUMENTI RITMICI, </a:t>
            </a:r>
          </a:p>
          <a:p>
            <a:pPr marL="0" indent="0">
              <a:buNone/>
            </a:pPr>
            <a:r>
              <a:rPr lang="it-IT" sz="3200" dirty="0">
                <a:latin typeface="Comic Sans MS" panose="030F0702030302020204" pitchFamily="66" charset="0"/>
              </a:rPr>
              <a:t>LE PERCUSSIONI, </a:t>
            </a:r>
          </a:p>
          <a:p>
            <a:pPr marL="0" indent="0">
              <a:buNone/>
            </a:pPr>
            <a:r>
              <a:rPr lang="it-IT" sz="3200" dirty="0">
                <a:latin typeface="Comic Sans MS" panose="030F0702030302020204" pitchFamily="66" charset="0"/>
              </a:rPr>
              <a:t>UNA PIANOLA,</a:t>
            </a:r>
          </a:p>
          <a:p>
            <a:pPr marL="0" indent="0">
              <a:buNone/>
            </a:pPr>
            <a:r>
              <a:rPr lang="it-IT" sz="3200" dirty="0">
                <a:latin typeface="Comic Sans MS" panose="030F0702030302020204" pitchFamily="66" charset="0"/>
              </a:rPr>
              <a:t> DUE PIANOFORTI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3D910F45-A0EE-41F3-A7EB-D374FA0A6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661" y="4778690"/>
            <a:ext cx="2889754" cy="20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586"/>
      </p:ext>
    </p:extLst>
  </p:cSld>
  <p:clrMapOvr>
    <a:masterClrMapping/>
  </p:clrMapOvr>
  <p:transition xmlns:p14="http://schemas.microsoft.com/office/powerpoint/2010/main">
    <p:wheel spokes="3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E64C264-5C0A-465F-A458-A8492B30267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34038" y="446088"/>
            <a:ext cx="6557962" cy="587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>
                <a:latin typeface="Comic Sans MS" panose="030F0702030302020204" pitchFamily="66" charset="0"/>
              </a:rPr>
              <a:t>IL LABORATORIO  DI INFORMATICA,</a:t>
            </a:r>
          </a:p>
          <a:p>
            <a:pPr marL="0" indent="0">
              <a:buNone/>
            </a:pPr>
            <a:r>
              <a:rPr lang="it-IT" sz="3200" dirty="0">
                <a:latin typeface="Comic Sans MS" panose="030F0702030302020204" pitchFamily="66" charset="0"/>
              </a:rPr>
              <a:t>OTTO POSTAZIONI.</a:t>
            </a:r>
          </a:p>
          <a:p>
            <a:pPr marL="0" indent="0">
              <a:buNone/>
            </a:pPr>
            <a:endParaRPr lang="it-IT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it-IT" sz="3200" dirty="0">
                <a:latin typeface="Comic Sans MS" panose="030F0702030302020204" pitchFamily="66" charset="0"/>
              </a:rPr>
              <a:t>IL LABORATORIO DI ARTE,</a:t>
            </a:r>
          </a:p>
          <a:p>
            <a:pPr marL="0" indent="0">
              <a:buNone/>
            </a:pPr>
            <a:r>
              <a:rPr lang="it-IT" sz="3200" dirty="0">
                <a:latin typeface="Comic Sans MS" panose="030F0702030302020204" pitchFamily="66" charset="0"/>
              </a:rPr>
              <a:t> COLORI E PENNELLI…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0562F845-7093-44C7-AE04-6C30FD8E60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048" y="1512819"/>
            <a:ext cx="4800415" cy="383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14413"/>
      </p:ext>
    </p:extLst>
  </p:cSld>
  <p:clrMapOvr>
    <a:masterClrMapping/>
  </p:clrMapOvr>
  <p:transition xmlns:p14="http://schemas.microsoft.com/office/powerpoint/2010/main">
    <p:wheel spokes="3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>
            <a:extLst>
              <a:ext uri="{FF2B5EF4-FFF2-40B4-BE49-F238E27FC236}">
                <a16:creationId xmlns:a16="http://schemas.microsoft.com/office/drawing/2014/main" xmlns="" id="{68B59896-4BE6-4680-BDED-3495F551DC8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391400" y="514350"/>
            <a:ext cx="4610100" cy="5981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>
                <a:latin typeface="Comic Sans MS" panose="030F0702030302020204" pitchFamily="66" charset="0"/>
              </a:rPr>
              <a:t>LA LUDOTECA, </a:t>
            </a:r>
          </a:p>
          <a:p>
            <a:pPr marL="0" indent="0">
              <a:buNone/>
            </a:pPr>
            <a:r>
              <a:rPr lang="it-IT" sz="3200" dirty="0">
                <a:latin typeface="Comic Sans MS" panose="030F0702030302020204" pitchFamily="66" charset="0"/>
              </a:rPr>
              <a:t>PER TRASCORRERE IL</a:t>
            </a:r>
          </a:p>
          <a:p>
            <a:pPr marL="0" indent="0">
              <a:buNone/>
            </a:pPr>
            <a:r>
              <a:rPr lang="it-IT" sz="3200" dirty="0">
                <a:latin typeface="Comic Sans MS" panose="030F0702030302020204" pitchFamily="66" charset="0"/>
              </a:rPr>
              <a:t>TEMPO</a:t>
            </a:r>
          </a:p>
          <a:p>
            <a:pPr marL="0" indent="0">
              <a:buNone/>
            </a:pPr>
            <a:r>
              <a:rPr lang="it-IT" sz="3200" dirty="0">
                <a:latin typeface="Comic Sans MS" panose="030F0702030302020204" pitchFamily="66" charset="0"/>
              </a:rPr>
              <a:t> GIOCANDO CON I</a:t>
            </a:r>
          </a:p>
          <a:p>
            <a:pPr marL="0" indent="0">
              <a:buNone/>
            </a:pPr>
            <a:r>
              <a:rPr lang="it-IT" sz="3200" dirty="0">
                <a:latin typeface="Comic Sans MS" panose="030F0702030302020204" pitchFamily="66" charset="0"/>
              </a:rPr>
              <a:t>COMPAGNI</a:t>
            </a:r>
          </a:p>
          <a:p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CF872F7D-A80B-4B93-B864-B476183557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500" y="285750"/>
            <a:ext cx="6670623" cy="169545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CF6D36DA-6854-4CD3-9645-2E53DE150A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00" y="2241550"/>
            <a:ext cx="64516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14928"/>
      </p:ext>
    </p:extLst>
  </p:cSld>
  <p:clrMapOvr>
    <a:masterClrMapping/>
  </p:clrMapOvr>
  <p:transition xmlns:p14="http://schemas.microsoft.com/office/powerpoint/2010/main">
    <p:wheel spokes="3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xmlns="" id="{52AF226D-22ED-4931-A32A-362CAD02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LA BIBLIOTECA</a:t>
            </a:r>
          </a:p>
        </p:txBody>
      </p:sp>
      <p:pic>
        <p:nvPicPr>
          <p:cNvPr id="3" name="Segnaposto contenuto 2">
            <a:extLst>
              <a:ext uri="{FF2B5EF4-FFF2-40B4-BE49-F238E27FC236}">
                <a16:creationId xmlns:a16="http://schemas.microsoft.com/office/drawing/2014/main" xmlns="" id="{F8719917-FFF7-4810-A2CB-1EE0C179B8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28456"/>
            <a:ext cx="5011738" cy="3472056"/>
          </a:xfrm>
          <a:solidFill>
            <a:srgbClr val="FFFF00"/>
          </a:solidFill>
        </p:spPr>
      </p:pic>
      <p:sp>
        <p:nvSpPr>
          <p:cNvPr id="9" name="Segnaposto testo 8">
            <a:extLst>
              <a:ext uri="{FF2B5EF4-FFF2-40B4-BE49-F238E27FC236}">
                <a16:creationId xmlns:a16="http://schemas.microsoft.com/office/drawing/2014/main" xmlns="" id="{4F3D006B-1DD9-46B8-8B40-46B1084E4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963" y="2599858"/>
            <a:ext cx="5011738" cy="3600311"/>
          </a:xfrm>
          <a:solidFill>
            <a:srgbClr val="0070C0"/>
          </a:solidFill>
        </p:spPr>
        <p:txBody>
          <a:bodyPr/>
          <a:lstStyle/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EF177D80-45E6-4A42-A816-21166895B2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616" y="2599858"/>
            <a:ext cx="5160433" cy="3790881"/>
          </a:xfrm>
          <a:prstGeom prst="rect">
            <a:avLst/>
          </a:prstGeom>
        </p:spPr>
      </p:pic>
      <p:pic>
        <p:nvPicPr>
          <p:cNvPr id="13314" name="Picture 2" descr="Illustrazione Di Vettore Di Piccolo Bambino Che Tira Tirata Animale Di  Legno Variopinta Lungo Il Giocattolo Del Treno Attività in Illustrazione di  Stock - Illustrazione di carino, concetto: 121330125">
            <a:extLst>
              <a:ext uri="{FF2B5EF4-FFF2-40B4-BE49-F238E27FC236}">
                <a16:creationId xmlns:a16="http://schemas.microsoft.com/office/drawing/2014/main" xmlns="" id="{B144F0EB-9665-43D6-B9FC-210081270C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21280" y="4025577"/>
            <a:ext cx="4112438" cy="265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645740"/>
      </p:ext>
    </p:extLst>
  </p:cSld>
  <p:clrMapOvr>
    <a:masterClrMapping/>
  </p:clrMapOvr>
  <p:transition xmlns:p14="http://schemas.microsoft.com/office/powerpoint/2010/main">
    <p:wheel spokes="3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B523373-136A-4B2B-AFAF-A1C84CC4F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C430DF45-BD59-414F-9747-D173602769E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49225"/>
            <a:ext cx="12028488" cy="6559550"/>
          </a:xfrm>
        </p:spPr>
        <p:txBody>
          <a:bodyPr>
            <a:noAutofit/>
          </a:bodyPr>
          <a:lstStyle/>
          <a:p>
            <a:endParaRPr lang="it-IT" sz="3200" b="0" i="0" dirty="0">
              <a:effectLst/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it-IT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   L’ ORARIO SETTIMANALE</a:t>
            </a:r>
          </a:p>
          <a:p>
            <a:endParaRPr lang="it-IT" sz="3200" b="0" i="0" dirty="0">
              <a:effectLst/>
              <a:latin typeface="Comic Sans MS" panose="030F0702030302020204" pitchFamily="66" charset="0"/>
            </a:endParaRPr>
          </a:p>
          <a:p>
            <a:endParaRPr lang="it-IT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it-IT" sz="2800" b="0" i="0" dirty="0">
                <a:effectLst/>
                <a:latin typeface="Comic Sans MS" panose="030F0702030302020204" pitchFamily="66" charset="0"/>
              </a:rPr>
              <a:t>L’ORARIO È ARTICOLATO SU CINQUE GIORNI, DAL LUNEDÌ AL VENERDÌ, </a:t>
            </a:r>
          </a:p>
          <a:p>
            <a:pPr marL="0" indent="0">
              <a:buNone/>
            </a:pPr>
            <a:r>
              <a:rPr lang="it-IT" sz="2800" b="0" i="0" dirty="0">
                <a:effectLst/>
                <a:latin typeface="Comic Sans MS" panose="030F0702030302020204" pitchFamily="66" charset="0"/>
              </a:rPr>
              <a:t>PER UN TOTALE DI 28 ORE DI LEZIONE E CON LA POSSIBILITÀ</a:t>
            </a:r>
          </a:p>
          <a:p>
            <a:pPr marL="0" indent="0">
              <a:buNone/>
            </a:pPr>
            <a:r>
              <a:rPr lang="it-IT" sz="2800" b="0" i="0" dirty="0">
                <a:effectLst/>
                <a:latin typeface="Comic Sans MS" panose="030F0702030302020204" pitchFamily="66" charset="0"/>
              </a:rPr>
              <a:t> DI FREQUENTARE, </a:t>
            </a:r>
          </a:p>
          <a:p>
            <a:pPr marL="0" indent="0">
              <a:buNone/>
            </a:pPr>
            <a:r>
              <a:rPr lang="it-IT" sz="2800" b="0" i="0" dirty="0">
                <a:effectLst/>
                <a:latin typeface="Comic Sans MS" panose="030F0702030302020204" pitchFamily="66" charset="0"/>
              </a:rPr>
              <a:t>AL MERCOLEDÌ POMERIGGIO, LE ATTIVITÀ OPZIONALI, </a:t>
            </a:r>
          </a:p>
          <a:p>
            <a:pPr marL="0" indent="0">
              <a:buNone/>
            </a:pPr>
            <a:r>
              <a:rPr lang="it-IT" sz="2800" b="0" i="0" dirty="0">
                <a:effectLst/>
                <a:latin typeface="Comic Sans MS" panose="030F0702030302020204" pitchFamily="66" charset="0"/>
              </a:rPr>
              <a:t>PORTANDO IL CURRICOLO A 30 ORE.</a:t>
            </a:r>
          </a:p>
          <a:p>
            <a:pPr marL="0" indent="0">
              <a:buNone/>
            </a:pPr>
            <a:r>
              <a:rPr lang="it-IT" dirty="0">
                <a:latin typeface="Comic Sans MS" panose="030F0702030302020204" pitchFamily="66" charset="0"/>
              </a:rPr>
              <a:t/>
            </a:r>
            <a:br>
              <a:rPr lang="it-IT" dirty="0">
                <a:latin typeface="Comic Sans MS" panose="030F0702030302020204" pitchFamily="66" charset="0"/>
              </a:rPr>
            </a:br>
            <a:r>
              <a:rPr lang="it-IT" dirty="0">
                <a:latin typeface="Comic Sans MS" panose="030F0702030302020204" pitchFamily="66" charset="0"/>
              </a:rPr>
              <a:t/>
            </a:r>
            <a:br>
              <a:rPr lang="it-IT" dirty="0">
                <a:latin typeface="Comic Sans MS" panose="030F0702030302020204" pitchFamily="66" charset="0"/>
              </a:rPr>
            </a:br>
            <a:endParaRPr lang="it-IT" b="0" i="0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005845"/>
      </p:ext>
    </p:extLst>
  </p:cSld>
  <p:clrMapOvr>
    <a:masterClrMapping/>
  </p:clrMapOvr>
  <p:transition xmlns:p14="http://schemas.microsoft.com/office/powerpoint/2010/main">
    <p:wheel spokes="3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060CD45-A1C7-4BE2-B369-D24A324EA173}"/>
              </a:ext>
            </a:extLst>
          </p:cNvPr>
          <p:cNvSpPr txBox="1"/>
          <p:nvPr/>
        </p:nvSpPr>
        <p:spPr>
          <a:xfrm>
            <a:off x="1638299" y="982176"/>
            <a:ext cx="968912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400" b="0" i="0" dirty="0">
              <a:effectLst/>
              <a:latin typeface="Comic Sans MS" panose="030F0702030302020204" pitchFamily="66" charset="0"/>
            </a:endParaRPr>
          </a:p>
          <a:p>
            <a:r>
              <a:rPr lang="it-IT" sz="2400" dirty="0">
                <a:latin typeface="Comic Sans MS" panose="030F0702030302020204" pitchFamily="66" charset="0"/>
              </a:rPr>
              <a:t>IL SERVIZIO MENSA DEL MERCOLEDÌ – ATTIVITÀ OPZIONALI, È GARANTITO DAL DOCENTE DI CLASSE; </a:t>
            </a:r>
          </a:p>
          <a:p>
            <a:endParaRPr lang="it-IT" sz="2400" dirty="0">
              <a:latin typeface="Comic Sans MS" panose="030F0702030302020204" pitchFamily="66" charset="0"/>
            </a:endParaRPr>
          </a:p>
          <a:p>
            <a:r>
              <a:rPr lang="it-IT" sz="2400" dirty="0">
                <a:latin typeface="Comic Sans MS" panose="030F0702030302020204" pitchFamily="66" charset="0"/>
              </a:rPr>
              <a:t>IL SERVIZIO MENSA PER CHI NON È INVECE ISCRITTO ALLE ATTIVITÀ OPZIONALI, VIENE SVOLTO DA EDUCATORI DELLA COOPERATIVA.</a:t>
            </a:r>
          </a:p>
          <a:p>
            <a:endParaRPr lang="it-IT" sz="2400" dirty="0">
              <a:latin typeface="Comic Sans MS" panose="030F0702030302020204" pitchFamily="66" charset="0"/>
            </a:endParaRPr>
          </a:p>
          <a:p>
            <a:endParaRPr lang="it-IT" sz="2400" dirty="0">
              <a:latin typeface="Comic Sans MS" panose="030F0702030302020204" pitchFamily="66" charset="0"/>
            </a:endParaRPr>
          </a:p>
          <a:p>
            <a:r>
              <a:rPr lang="it-IT" sz="2400" dirty="0">
                <a:latin typeface="Comic Sans MS" panose="030F0702030302020204" pitchFamily="66" charset="0"/>
              </a:rPr>
              <a:t>AL </a:t>
            </a:r>
            <a:r>
              <a:rPr lang="it-IT" sz="2400" b="0" i="0" dirty="0">
                <a:effectLst/>
                <a:latin typeface="Comic Sans MS" panose="030F0702030302020204" pitchFamily="66" charset="0"/>
              </a:rPr>
              <a:t>VENERDÌ LE  LEZIONI TERMINANO  ALLE 12.40 CON LA POSSIBILITÀ DI ACCEDERE AL SERVIZIO MENSA E ALLE ATTIVITÀ DI DOPO-SCUOLA GESTITI  DA EDUCATORI DELLA COOPERATIVA.</a:t>
            </a:r>
            <a:endParaRPr lang="it-IT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550845"/>
      </p:ext>
    </p:extLst>
  </p:cSld>
  <p:clrMapOvr>
    <a:masterClrMapping/>
  </p:clrMapOvr>
  <p:transition xmlns:p14="http://schemas.microsoft.com/office/powerpoint/2010/main">
    <p:wheel spokes="3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177511" y="85490"/>
            <a:ext cx="11596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ORARIO SETTIMANALE                  </a:t>
            </a:r>
            <a:r>
              <a:rPr lang="it-IT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a.s.</a:t>
            </a:r>
            <a:r>
              <a:rPr lang="it-IT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2022-2023</a:t>
            </a:r>
            <a:endParaRPr lang="it-IT" sz="3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xmlns="" id="{74EAE853-1858-439F-931A-55C6DB2941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854357"/>
              </p:ext>
            </p:extLst>
          </p:nvPr>
        </p:nvGraphicFramePr>
        <p:xfrm>
          <a:off x="177509" y="1093519"/>
          <a:ext cx="11766841" cy="5564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026">
                  <a:extLst>
                    <a:ext uri="{9D8B030D-6E8A-4147-A177-3AD203B41FA5}">
                      <a16:colId xmlns:a16="http://schemas.microsoft.com/office/drawing/2014/main" xmlns="" val="1182232756"/>
                    </a:ext>
                  </a:extLst>
                </a:gridCol>
                <a:gridCol w="1995563">
                  <a:extLst>
                    <a:ext uri="{9D8B030D-6E8A-4147-A177-3AD203B41FA5}">
                      <a16:colId xmlns:a16="http://schemas.microsoft.com/office/drawing/2014/main" xmlns="" val="866392871"/>
                    </a:ext>
                  </a:extLst>
                </a:gridCol>
                <a:gridCol w="1995563">
                  <a:extLst>
                    <a:ext uri="{9D8B030D-6E8A-4147-A177-3AD203B41FA5}">
                      <a16:colId xmlns:a16="http://schemas.microsoft.com/office/drawing/2014/main" xmlns="" val="3494468051"/>
                    </a:ext>
                  </a:extLst>
                </a:gridCol>
                <a:gridCol w="1995563">
                  <a:extLst>
                    <a:ext uri="{9D8B030D-6E8A-4147-A177-3AD203B41FA5}">
                      <a16:colId xmlns:a16="http://schemas.microsoft.com/office/drawing/2014/main" xmlns="" val="2490410146"/>
                    </a:ext>
                  </a:extLst>
                </a:gridCol>
                <a:gridCol w="1995563">
                  <a:extLst>
                    <a:ext uri="{9D8B030D-6E8A-4147-A177-3AD203B41FA5}">
                      <a16:colId xmlns:a16="http://schemas.microsoft.com/office/drawing/2014/main" xmlns="" val="2563273166"/>
                    </a:ext>
                  </a:extLst>
                </a:gridCol>
                <a:gridCol w="1995563">
                  <a:extLst>
                    <a:ext uri="{9D8B030D-6E8A-4147-A177-3AD203B41FA5}">
                      <a16:colId xmlns:a16="http://schemas.microsoft.com/office/drawing/2014/main" xmlns="" val="1766953789"/>
                    </a:ext>
                  </a:extLst>
                </a:gridCol>
              </a:tblGrid>
              <a:tr h="432326">
                <a:tc>
                  <a:txBody>
                    <a:bodyPr/>
                    <a:lstStyle/>
                    <a:p>
                      <a:r>
                        <a:rPr lang="it-IT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00B050"/>
                          </a:solidFill>
                        </a:rPr>
                        <a:t>LUNEDÌ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00B050"/>
                          </a:solidFill>
                        </a:rPr>
                        <a:t>MARTEDÌ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00B050"/>
                          </a:solidFill>
                        </a:rPr>
                        <a:t>MERCOLEDÌ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00B050"/>
                          </a:solidFill>
                        </a:rPr>
                        <a:t>GIOVEDÌ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00B050"/>
                          </a:solidFill>
                        </a:rPr>
                        <a:t>VENERDÌ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56757984"/>
                  </a:ext>
                </a:extLst>
              </a:tr>
              <a:tr h="725705">
                <a:tc>
                  <a:txBody>
                    <a:bodyPr/>
                    <a:lstStyle/>
                    <a:p>
                      <a:r>
                        <a:rPr lang="it-IT" sz="1600" b="1" dirty="0"/>
                        <a:t>INIZIO LEZIONI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8:10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8:10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8:10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8:10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8:10</a:t>
                      </a:r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10131325"/>
                  </a:ext>
                </a:extLst>
              </a:tr>
              <a:tr h="725705">
                <a:tc>
                  <a:txBody>
                    <a:bodyPr/>
                    <a:lstStyle/>
                    <a:p>
                      <a:r>
                        <a:rPr lang="it-IT" sz="1200" dirty="0"/>
                        <a:t>INTERVALLO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10:15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10:15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10:15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10:15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10:15</a:t>
                      </a:r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8822722"/>
                  </a:ext>
                </a:extLst>
              </a:tr>
              <a:tr h="725705">
                <a:tc>
                  <a:txBody>
                    <a:bodyPr/>
                    <a:lstStyle/>
                    <a:p>
                      <a:r>
                        <a:rPr lang="it-IT" sz="1200" dirty="0"/>
                        <a:t>USCITA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12:30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12:30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12:40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12:30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12:40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8766620"/>
                  </a:ext>
                </a:extLst>
              </a:tr>
              <a:tr h="1382296">
                <a:tc>
                  <a:txBody>
                    <a:bodyPr/>
                    <a:lstStyle/>
                    <a:p>
                      <a:r>
                        <a:rPr lang="it-IT" sz="1600" b="1" dirty="0"/>
                        <a:t>MENSA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12:30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12:30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12:40</a:t>
                      </a:r>
                    </a:p>
                    <a:p>
                      <a:r>
                        <a:rPr lang="it-IT" sz="1400" dirty="0"/>
                        <a:t>MENSA </a:t>
                      </a:r>
                      <a:r>
                        <a:rPr lang="it-IT" sz="1400" b="1" dirty="0">
                          <a:solidFill>
                            <a:srgbClr val="00B0F0"/>
                          </a:solidFill>
                        </a:rPr>
                        <a:t>ATTIVITÀ OPZIONALI</a:t>
                      </a:r>
                    </a:p>
                    <a:p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oppure</a:t>
                      </a:r>
                    </a:p>
                    <a:p>
                      <a:r>
                        <a:rPr lang="it-IT" sz="1400" b="1" dirty="0">
                          <a:solidFill>
                            <a:srgbClr val="FF0000"/>
                          </a:solidFill>
                        </a:rPr>
                        <a:t>MENSA COMUNALE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12:30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12:40</a:t>
                      </a:r>
                    </a:p>
                    <a:p>
                      <a:r>
                        <a:rPr lang="it-IT" sz="1400" b="1" dirty="0">
                          <a:solidFill>
                            <a:srgbClr val="FF0000"/>
                          </a:solidFill>
                        </a:rPr>
                        <a:t>MENSA COMUNALE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5266893"/>
                  </a:ext>
                </a:extLst>
              </a:tr>
              <a:tr h="1140394">
                <a:tc>
                  <a:txBody>
                    <a:bodyPr/>
                    <a:lstStyle/>
                    <a:p>
                      <a:r>
                        <a:rPr lang="it-IT" sz="1200" dirty="0"/>
                        <a:t>LEZIONI POMERIDIANE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14:00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14:00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14:00</a:t>
                      </a:r>
                    </a:p>
                    <a:p>
                      <a:r>
                        <a:rPr lang="it-IT" sz="1400" dirty="0"/>
                        <a:t>ATTIVITÀ</a:t>
                      </a:r>
                    </a:p>
                    <a:p>
                      <a:r>
                        <a:rPr lang="it-IT" sz="1400" dirty="0"/>
                        <a:t>OPZIONALI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14:00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14:00</a:t>
                      </a:r>
                    </a:p>
                    <a:p>
                      <a:r>
                        <a:rPr lang="it-IT" sz="1400" b="1" dirty="0">
                          <a:solidFill>
                            <a:srgbClr val="FF0000"/>
                          </a:solidFill>
                        </a:rPr>
                        <a:t>DOPOSCUOLA</a:t>
                      </a:r>
                    </a:p>
                    <a:p>
                      <a:r>
                        <a:rPr lang="it-IT" sz="1400" b="1" dirty="0">
                          <a:solidFill>
                            <a:srgbClr val="FF0000"/>
                          </a:solidFill>
                        </a:rPr>
                        <a:t>CON PERSONALE COMUNALE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366286"/>
                  </a:ext>
                </a:extLst>
              </a:tr>
              <a:tr h="432326">
                <a:tc>
                  <a:txBody>
                    <a:bodyPr/>
                    <a:lstStyle/>
                    <a:p>
                      <a:r>
                        <a:rPr lang="it-IT" sz="1600" b="1" dirty="0"/>
                        <a:t>USCITA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16:00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16:00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16:00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16:00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16:00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8748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482349"/>
      </p:ext>
    </p:extLst>
  </p:cSld>
  <p:clrMapOvr>
    <a:masterClrMapping/>
  </p:clrMapOvr>
  <p:transition xmlns:p14="http://schemas.microsoft.com/office/powerpoint/2010/main">
    <p:wheel spokes="3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F9BF3AE9-11E3-4BC2-B3D3-DC24C7A73B67}"/>
              </a:ext>
            </a:extLst>
          </p:cNvPr>
          <p:cNvSpPr txBox="1"/>
          <p:nvPr/>
        </p:nvSpPr>
        <p:spPr>
          <a:xfrm>
            <a:off x="1594883" y="1127053"/>
            <a:ext cx="893134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LA SCUOLA CONTINUA CON IL  DOPOSCUOLA AL …</a:t>
            </a:r>
          </a:p>
          <a:p>
            <a:endParaRPr lang="it-IT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/>
              <a:t>lunedì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/>
              <a:t>martedì                           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/>
              <a:t>giovedì</a:t>
            </a:r>
          </a:p>
          <a:p>
            <a:endParaRPr lang="it-IT" sz="3600" dirty="0"/>
          </a:p>
          <a:p>
            <a:r>
              <a:rPr lang="it-IT" sz="3600" dirty="0"/>
              <a:t>dalle 16 alle 17 con attività di danza, inglese, gioco.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3600" dirty="0"/>
          </a:p>
          <a:p>
            <a:endParaRPr lang="it-IT" sz="3600" dirty="0"/>
          </a:p>
        </p:txBody>
      </p:sp>
      <p:pic>
        <p:nvPicPr>
          <p:cNvPr id="17410" name="Picture 2" descr="Vector L&amp;#39;illustrazione Del Babbo Natale Che Dà Il Regalo Al Bambino  Illustrazione Vettoriale - Illustrazione di famiglia, concetto: 99553754">
            <a:extLst>
              <a:ext uri="{FF2B5EF4-FFF2-40B4-BE49-F238E27FC236}">
                <a16:creationId xmlns:a16="http://schemas.microsoft.com/office/drawing/2014/main" xmlns="" id="{B55FC8D8-6C7E-43E0-B165-8D7F14A2C7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0775" y="2718989"/>
            <a:ext cx="2447278" cy="164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Vector L&amp;#39;illustrazione Del Libro Di Bambini Della Lettura Del Papà Con I  Suoi Bambini Illustrazione Vettoriale - Illustrazione di fantasia, bello:  99553677">
            <a:extLst>
              <a:ext uri="{FF2B5EF4-FFF2-40B4-BE49-F238E27FC236}">
                <a16:creationId xmlns:a16="http://schemas.microsoft.com/office/drawing/2014/main" xmlns="" id="{FB62D96C-0E56-4ADF-94DF-6E78E4B16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2513" y="466251"/>
            <a:ext cx="1916944" cy="191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Kids Story Book Stock Illustrations – 3,263 Kids Story Book Stock  Illustrations, Vectors &amp;amp; Clipart - Dreamstime">
            <a:extLst>
              <a:ext uri="{FF2B5EF4-FFF2-40B4-BE49-F238E27FC236}">
                <a16:creationId xmlns:a16="http://schemas.microsoft.com/office/drawing/2014/main" xmlns="" id="{1E91838E-4A9D-400D-9629-22B60B507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902" r="-2760"/>
          <a:stretch/>
        </p:blipFill>
        <p:spPr bwMode="auto">
          <a:xfrm>
            <a:off x="8842513" y="2466749"/>
            <a:ext cx="2117035" cy="226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665467"/>
      </p:ext>
    </p:extLst>
  </p:cSld>
  <p:clrMapOvr>
    <a:masterClrMapping/>
  </p:clrMapOvr>
  <p:transition xmlns:p14="http://schemas.microsoft.com/office/powerpoint/2010/main">
    <p:wheel spokes="3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543367C-5AD2-411A-BCD4-2507D9ACB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8000" dirty="0">
                <a:solidFill>
                  <a:srgbClr val="FF0000"/>
                </a:solidFill>
                <a:latin typeface="Comic Sans MS" panose="030F0702030302020204" pitchFamily="66" charset="0"/>
              </a:rPr>
              <a:t>TUTTI A SCUOLA!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C580CB04-2603-458B-90FC-5D1E0EEB7C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2191" y="2317750"/>
            <a:ext cx="7067550" cy="4093062"/>
          </a:xfrm>
        </p:spPr>
      </p:pic>
      <p:pic>
        <p:nvPicPr>
          <p:cNvPr id="2050" name="Picture 2" descr="Vector Illustration of Little Kids Carrying School Backpack. Early  Childhood Development, First Day of School, Education, Family Stock  Illustration - Illustration of excite, isolated: 121330120">
            <a:extLst>
              <a:ext uri="{FF2B5EF4-FFF2-40B4-BE49-F238E27FC236}">
                <a16:creationId xmlns:a16="http://schemas.microsoft.com/office/drawing/2014/main" xmlns="" id="{7492F33E-2594-47A5-8253-B99F9DF144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3256" y="3019647"/>
            <a:ext cx="2798503" cy="265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857923"/>
      </p:ext>
    </p:extLst>
  </p:cSld>
  <p:clrMapOvr>
    <a:masterClrMapping/>
  </p:clrMapOvr>
  <p:transition xmlns:p14="http://schemas.microsoft.com/office/powerpoint/2010/main">
    <p:wheel spokes="3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54588" y="622852"/>
            <a:ext cx="109937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PIANO DELL’OFFERTA FORMATIVA</a:t>
            </a:r>
            <a:endParaRPr lang="it-IT" sz="48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itolo 9">
            <a:extLst>
              <a:ext uri="{FF2B5EF4-FFF2-40B4-BE49-F238E27FC236}">
                <a16:creationId xmlns:a16="http://schemas.microsoft.com/office/drawing/2014/main" xmlns="" id="{335E565B-4434-405D-BE97-5BCAFC46A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88" y="123092"/>
            <a:ext cx="11362406" cy="1423090"/>
          </a:xfrm>
        </p:spPr>
        <p:txBody>
          <a:bodyPr/>
          <a:lstStyle/>
          <a:p>
            <a:r>
              <a:rPr lang="it-IT" sz="2800" dirty="0">
                <a:solidFill>
                  <a:schemeClr val="bg1"/>
                </a:solidFill>
              </a:rPr>
              <a:t/>
            </a:r>
            <a:br>
              <a:rPr lang="it-IT" sz="2800" dirty="0">
                <a:solidFill>
                  <a:schemeClr val="bg1"/>
                </a:solidFill>
              </a:rPr>
            </a:br>
            <a:r>
              <a:rPr lang="it-IT" sz="2000" dirty="0"/>
              <a:t/>
            </a:r>
            <a:br>
              <a:rPr lang="it-IT" sz="2000" dirty="0"/>
            </a:br>
            <a:endParaRPr lang="it-IT" sz="2800" dirty="0"/>
          </a:p>
        </p:txBody>
      </p:sp>
      <p:sp>
        <p:nvSpPr>
          <p:cNvPr id="6" name="Sottotitolo 2"/>
          <p:cNvSpPr>
            <a:spLocks noGrp="1"/>
          </p:cNvSpPr>
          <p:nvPr>
            <p:ph sz="half" idx="1"/>
          </p:nvPr>
        </p:nvSpPr>
        <p:spPr>
          <a:xfrm>
            <a:off x="642426" y="1609618"/>
            <a:ext cx="5185873" cy="3638763"/>
          </a:xfrm>
          <a:solidFill>
            <a:schemeClr val="tx1">
              <a:lumMod val="8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it-IT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it-IT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IN CONFORMITÀ CON LE LINEE EDUCATIVE  NEL PTOF, SONO PREVISTI NEL CURRICOLO SCOLASTICO DEI PROGETTI COLLEGATI AD AMBITI PLURIDISCIPLINARI PER …</a:t>
            </a:r>
          </a:p>
          <a:p>
            <a:pPr marL="0" indent="0">
              <a:buNone/>
            </a:pPr>
            <a:endParaRPr lang="it-IT" sz="4000" dirty="0">
              <a:latin typeface="Comic Sans MS" panose="030F0702030302020204" pitchFamily="66" charset="0"/>
            </a:endParaRP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xmlns="" id="{16A31161-D3CE-466C-A8EE-429BDBFB0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5791" y="2765318"/>
            <a:ext cx="5194583" cy="3638764"/>
          </a:xfrm>
          <a:solidFill>
            <a:schemeClr val="tx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-  AMPLIARE LE CONOSCENZE,</a:t>
            </a:r>
          </a:p>
          <a:p>
            <a:pPr marL="0" indent="0">
              <a:buNone/>
            </a:pPr>
            <a:r>
              <a:rPr lang="it-IT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-  SVILUPPARE LE COMPETENZE,</a:t>
            </a:r>
          </a:p>
          <a:p>
            <a:pPr marL="0" indent="0">
              <a:buNone/>
            </a:pPr>
            <a:r>
              <a:rPr lang="it-IT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-  ARRICCHIRE LE ESPERIENZE.</a:t>
            </a:r>
          </a:p>
          <a:p>
            <a:pPr marL="0" indent="0">
              <a:buNone/>
            </a:pPr>
            <a:endParaRPr lang="it-I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482349"/>
      </p:ext>
    </p:extLst>
  </p:cSld>
  <p:clrMapOvr>
    <a:masterClrMapping/>
  </p:clrMapOvr>
  <p:transition xmlns:p14="http://schemas.microsoft.com/office/powerpoint/2010/main">
    <p:wheel spokes="3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xmlns="" id="{84AAC417-8141-41AD-95A7-CBE77457E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3BC2C441-1A08-45D3-8DA9-0C75152E3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1" y="2445488"/>
            <a:ext cx="10749511" cy="3965324"/>
          </a:xfrm>
          <a:solidFill>
            <a:srgbClr val="CC3399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6600" dirty="0">
                <a:latin typeface="Comic Sans MS" panose="030F0702030302020204" pitchFamily="66" charset="0"/>
              </a:rPr>
              <a:t>LA LINGUA E</a:t>
            </a:r>
          </a:p>
          <a:p>
            <a:pPr marL="0" indent="0">
              <a:buNone/>
            </a:pPr>
            <a:r>
              <a:rPr lang="it-IT" sz="6600" dirty="0">
                <a:latin typeface="Comic Sans MS" panose="030F0702030302020204" pitchFamily="66" charset="0"/>
              </a:rPr>
              <a:t>             I LINGUAGGI</a:t>
            </a:r>
          </a:p>
        </p:txBody>
      </p:sp>
    </p:spTree>
    <p:extLst>
      <p:ext uri="{BB962C8B-B14F-4D97-AF65-F5344CB8AC3E}">
        <p14:creationId xmlns:p14="http://schemas.microsoft.com/office/powerpoint/2010/main" val="778033537"/>
      </p:ext>
    </p:extLst>
  </p:cSld>
  <p:clrMapOvr>
    <a:masterClrMapping/>
  </p:clrMapOvr>
  <p:transition xmlns:p14="http://schemas.microsoft.com/office/powerpoint/2010/main">
    <p:wheel spokes="3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0CCA850-2CCB-49B9-A1E8-67CE90EC5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7188"/>
            <a:ext cx="11381998" cy="970450"/>
          </a:xfrm>
          <a:solidFill>
            <a:srgbClr val="FF0000"/>
          </a:solidFill>
        </p:spPr>
        <p:txBody>
          <a:bodyPr/>
          <a:lstStyle/>
          <a:p>
            <a:r>
              <a:rPr lang="it-IT" sz="4800" dirty="0">
                <a:latin typeface="Comic Sans MS" panose="030F0702030302020204" pitchFamily="66" charset="0"/>
              </a:rPr>
              <a:t>ALL TOGETHER NOW!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xmlns="" id="{A5B9D290-00C0-4B99-BF67-7A26FCB4B8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654" y="1695450"/>
            <a:ext cx="5194583" cy="4533900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92A894AA-EFED-4C9F-9990-0AD2D9C07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>
                <a:latin typeface="Comic Sans MS" panose="030F0702030302020204" pitchFamily="66" charset="0"/>
              </a:rPr>
              <a:t>L’INSEGNAMENTO DELLA LINGUA INGLESE PREVEDE DELLE UNIT  CON DOCENTE MADRELINGUA</a:t>
            </a:r>
          </a:p>
        </p:txBody>
      </p:sp>
    </p:spTree>
    <p:extLst>
      <p:ext uri="{BB962C8B-B14F-4D97-AF65-F5344CB8AC3E}">
        <p14:creationId xmlns:p14="http://schemas.microsoft.com/office/powerpoint/2010/main" val="255849136"/>
      </p:ext>
    </p:extLst>
  </p:cSld>
  <p:clrMapOvr>
    <a:masterClrMapping/>
  </p:clrMapOvr>
  <p:transition xmlns:p14="http://schemas.microsoft.com/office/powerpoint/2010/main">
    <p:wheel spokes="3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A86A409-6E7F-4216-8425-021D33588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66F2FB9-573F-4947-B4D6-72F102B343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859B376F-6A13-4C39-AD3B-767EB2B15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579862" y="229922"/>
            <a:ext cx="12771862" cy="6628078"/>
          </a:xfrm>
          <a:solidFill>
            <a:srgbClr val="FF00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3200" dirty="0"/>
          </a:p>
          <a:p>
            <a:pPr marL="0" indent="0">
              <a:buNone/>
            </a:pPr>
            <a:endParaRPr lang="it-IT" sz="3200" dirty="0"/>
          </a:p>
          <a:p>
            <a:pPr marL="0" indent="0">
              <a:buNone/>
            </a:pPr>
            <a:endParaRPr lang="it-IT" sz="3200" dirty="0"/>
          </a:p>
          <a:p>
            <a:pPr marL="0" indent="0">
              <a:buNone/>
            </a:pPr>
            <a:endParaRPr lang="it-IT" sz="3200" dirty="0"/>
          </a:p>
          <a:p>
            <a:pPr marL="0" indent="0">
              <a:buNone/>
            </a:pPr>
            <a:endParaRPr lang="it-IT" sz="3200" dirty="0"/>
          </a:p>
          <a:p>
            <a:pPr marL="0" indent="0">
              <a:buNone/>
            </a:pPr>
            <a:r>
              <a:rPr lang="it-IT" sz="3200" dirty="0"/>
              <a:t>        </a:t>
            </a:r>
          </a:p>
          <a:p>
            <a:pPr marL="0" indent="0">
              <a:buNone/>
            </a:pPr>
            <a:r>
              <a:rPr lang="it-IT" sz="3200" dirty="0">
                <a:latin typeface="Comic Sans MS" panose="030F0702030302020204" pitchFamily="66" charset="0"/>
              </a:rPr>
              <a:t>      </a:t>
            </a:r>
          </a:p>
          <a:p>
            <a:pPr marL="0" indent="0">
              <a:buNone/>
            </a:pPr>
            <a:r>
              <a:rPr lang="it-IT" sz="3200" dirty="0">
                <a:latin typeface="Comic Sans MS" panose="030F0702030302020204" pitchFamily="66" charset="0"/>
              </a:rPr>
              <a:t>       </a:t>
            </a:r>
            <a:r>
              <a:rPr lang="it-IT" sz="3500" dirty="0">
                <a:latin typeface="Comic Sans MS" panose="030F0702030302020204" pitchFamily="66" charset="0"/>
              </a:rPr>
              <a:t>PROGETTO MUSICALE IN COLLABORAZIONE CON I</a:t>
            </a:r>
          </a:p>
          <a:p>
            <a:pPr marL="0" indent="0">
              <a:buNone/>
            </a:pPr>
            <a:r>
              <a:rPr lang="it-IT" sz="3500" dirty="0">
                <a:latin typeface="Comic Sans MS" panose="030F0702030302020204" pitchFamily="66" charset="0"/>
              </a:rPr>
              <a:t>      DOCENTI DELLA SCUOLA SECONDARIA  </a:t>
            </a:r>
            <a:endParaRPr lang="it-IT" sz="3200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B0EF0D23-C817-4398-B381-B7208A0E1B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4334" y="632469"/>
            <a:ext cx="7124131" cy="4323475"/>
          </a:xfrm>
          <a:prstGeom prst="rect">
            <a:avLst/>
          </a:prstGeom>
          <a:solidFill>
            <a:srgbClr val="FFC000"/>
          </a:solidFill>
        </p:spPr>
      </p:pic>
    </p:spTree>
    <p:extLst>
      <p:ext uri="{BB962C8B-B14F-4D97-AF65-F5344CB8AC3E}">
        <p14:creationId xmlns:p14="http://schemas.microsoft.com/office/powerpoint/2010/main" val="237153288"/>
      </p:ext>
    </p:extLst>
  </p:cSld>
  <p:clrMapOvr>
    <a:masterClrMapping/>
  </p:clrMapOvr>
  <p:transition xmlns:p14="http://schemas.microsoft.com/office/powerpoint/2010/main">
    <p:wheel spokes="3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712B9FE9-A267-4F90-808F-015F2B14B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3717" y="1494263"/>
            <a:ext cx="8378283" cy="5363738"/>
          </a:xfrm>
          <a:solidFill>
            <a:srgbClr val="7030A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it-IT" sz="3200" dirty="0">
                <a:latin typeface="Comic Sans MS" panose="030F0702030302020204" pitchFamily="66" charset="0"/>
              </a:rPr>
              <a:t>Corsi propedeutici per imparare a suonare gli strumenti musicali  in orario pomeridiano, dopo le lezioni</a:t>
            </a:r>
          </a:p>
          <a:p>
            <a:pPr marL="0" indent="0">
              <a:buNone/>
            </a:pPr>
            <a:endParaRPr lang="it-IT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it-IT" sz="3200" dirty="0">
                <a:latin typeface="Comic Sans MS" panose="030F0702030302020204" pitchFamily="66" charset="0"/>
              </a:rPr>
              <a:t>Attività di CANTO CORALE tutti i giovedì dalle ore 16 alle ore 17</a:t>
            </a:r>
            <a:r>
              <a:rPr lang="it-IT" sz="2400" dirty="0">
                <a:latin typeface="Comic Sans MS" panose="030F0702030302020204" pitchFamily="66" charset="0"/>
              </a:rPr>
              <a:t/>
            </a:r>
            <a:br>
              <a:rPr lang="it-IT" sz="2400" dirty="0">
                <a:latin typeface="Comic Sans MS" panose="030F0702030302020204" pitchFamily="66" charset="0"/>
              </a:rPr>
            </a:br>
            <a:r>
              <a:rPr lang="it-IT" sz="2400" dirty="0">
                <a:latin typeface="Comic Sans MS" panose="030F0702030302020204" pitchFamily="66" charset="0"/>
              </a:rPr>
              <a:t/>
            </a:r>
            <a:br>
              <a:rPr lang="it-IT" sz="2400" dirty="0">
                <a:latin typeface="Comic Sans MS" panose="030F0702030302020204" pitchFamily="66" charset="0"/>
              </a:rPr>
            </a:br>
            <a:r>
              <a:rPr lang="it-IT" sz="3200" dirty="0">
                <a:latin typeface="Comic Sans MS" panose="030F0702030302020204" pitchFamily="66" charset="0"/>
              </a:rPr>
              <a:t>Partecipazione alla rassegna lirica del Teatro Sociale «Opera Domani» </a:t>
            </a:r>
          </a:p>
          <a:p>
            <a:endParaRPr lang="it-IT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81AB5078-82E0-42AB-B3F9-C7236E87D7D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50" y="4890783"/>
            <a:ext cx="2743936" cy="1719831"/>
          </a:xfrm>
          <a:prstGeom prst="rect">
            <a:avLst/>
          </a:prstGeom>
        </p:spPr>
      </p:pic>
      <p:pic>
        <p:nvPicPr>
          <p:cNvPr id="17" name="Segnaposto contenuto 16">
            <a:extLst>
              <a:ext uri="{FF2B5EF4-FFF2-40B4-BE49-F238E27FC236}">
                <a16:creationId xmlns:a16="http://schemas.microsoft.com/office/drawing/2014/main" xmlns="" id="{EA730040-BCB6-46C4-8F26-B1EDA0EA64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50" y="2400024"/>
            <a:ext cx="2743936" cy="2057952"/>
          </a:xfrm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xmlns="" id="{AE58CE65-4D3F-4FAF-B6A9-5FA7BAFDD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7188"/>
            <a:ext cx="11381998" cy="970450"/>
          </a:xfrm>
        </p:spPr>
        <p:txBody>
          <a:bodyPr/>
          <a:lstStyle/>
          <a:p>
            <a:r>
              <a:rPr lang="it-IT" sz="3200" dirty="0">
                <a:solidFill>
                  <a:srgbClr val="FF3399"/>
                </a:solidFill>
              </a:rPr>
              <a:t>CLARINETTO,PERCUSSIONI, PIANOFORTE, VIOLINO, BODY PERCUSSION E  VOCI... L’ ORCHESTRA DELLA CORRIDONI</a:t>
            </a:r>
          </a:p>
        </p:txBody>
      </p:sp>
    </p:spTree>
    <p:extLst>
      <p:ext uri="{BB962C8B-B14F-4D97-AF65-F5344CB8AC3E}">
        <p14:creationId xmlns:p14="http://schemas.microsoft.com/office/powerpoint/2010/main" val="736239259"/>
      </p:ext>
    </p:extLst>
  </p:cSld>
  <p:clrMapOvr>
    <a:masterClrMapping/>
  </p:clrMapOvr>
  <p:transition xmlns:p14="http://schemas.microsoft.com/office/powerpoint/2010/main">
    <p:wheel spokes="3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24459D9-0AC1-4F6F-8ED5-E64F69967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6000" dirty="0">
                <a:solidFill>
                  <a:srgbClr val="FFC000"/>
                </a:solidFill>
                <a:latin typeface="Comic Sans MS" panose="030F0702030302020204" pitchFamily="66" charset="0"/>
              </a:rPr>
              <a:t>TUTTI GIÙ DAL PALCO</a:t>
            </a:r>
          </a:p>
        </p:txBody>
      </p:sp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xmlns="" id="{07298C82-3D27-4FFE-A2F5-F48EEDF2AF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91823" y="2423716"/>
            <a:ext cx="4305742" cy="3987096"/>
          </a:xfrm>
          <a:prstGeom prst="rect">
            <a:avLst/>
          </a:prstGeom>
        </p:spPr>
      </p:pic>
      <p:pic>
        <p:nvPicPr>
          <p:cNvPr id="13" name="Segnaposto contenuto 12">
            <a:extLst>
              <a:ext uri="{FF2B5EF4-FFF2-40B4-BE49-F238E27FC236}">
                <a16:creationId xmlns:a16="http://schemas.microsoft.com/office/drawing/2014/main" xmlns="" id="{12CFFA36-4381-47C3-BA16-94FD4BCC46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51" y="2583557"/>
            <a:ext cx="4706954" cy="2647661"/>
          </a:xfrm>
        </p:spPr>
      </p:pic>
    </p:spTree>
    <p:extLst>
      <p:ext uri="{BB962C8B-B14F-4D97-AF65-F5344CB8AC3E}">
        <p14:creationId xmlns:p14="http://schemas.microsoft.com/office/powerpoint/2010/main" val="3874533744"/>
      </p:ext>
    </p:extLst>
  </p:cSld>
  <p:clrMapOvr>
    <a:masterClrMapping/>
  </p:clrMapOvr>
  <p:transition xmlns:p14="http://schemas.microsoft.com/office/powerpoint/2010/main">
    <p:wheel spokes="3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D161382B-84A7-42DD-AC75-FB32CEC2CCEE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900" y="1399267"/>
            <a:ext cx="3509357" cy="3511515"/>
          </a:xfrm>
          <a:prstGeom prst="rect">
            <a:avLst/>
          </a:prstGeom>
        </p:spPr>
      </p:pic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xmlns="" id="{25E9CAE2-0EE8-4023-8687-DA623073555C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9049" y="2267170"/>
            <a:ext cx="2370137" cy="3160713"/>
          </a:xfr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F257C2C7-DFDA-40E2-8D70-20C771CD28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063" y="1154148"/>
            <a:ext cx="3933359" cy="2950019"/>
          </a:xfrm>
          <a:prstGeom prst="rect">
            <a:avLst/>
          </a:prstGeom>
        </p:spPr>
      </p:pic>
      <p:pic>
        <p:nvPicPr>
          <p:cNvPr id="3074" name="Picture 2" descr="Vector L'illustrazione Della Ragazza Del Bambino Che Prova a Mettere Sopra  Le Scarpe Del Tacco Alto Del ` S Della Madre Bambini F Illustrazione di  Stock - Illustrazione di giorno, bambini: 121330670">
            <a:extLst>
              <a:ext uri="{FF2B5EF4-FFF2-40B4-BE49-F238E27FC236}">
                <a16:creationId xmlns:a16="http://schemas.microsoft.com/office/drawing/2014/main" xmlns="" id="{76F388A8-6667-4A8F-B86A-E1A40C8DD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78285" y="4295552"/>
            <a:ext cx="2370137" cy="223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888028"/>
      </p:ext>
    </p:extLst>
  </p:cSld>
  <p:clrMapOvr>
    <a:masterClrMapping/>
  </p:clrMapOvr>
  <p:transition xmlns:p14="http://schemas.microsoft.com/office/powerpoint/2010/main">
    <p:wheel spokes="3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9E990C3-0E36-41A2-9018-F2E2F57CA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1" y="228158"/>
            <a:ext cx="11241357" cy="2132270"/>
          </a:xfrm>
          <a:solidFill>
            <a:srgbClr val="C00000"/>
          </a:solidFill>
        </p:spPr>
        <p:txBody>
          <a:bodyPr/>
          <a:lstStyle/>
          <a:p>
            <a:r>
              <a:rPr lang="it-IT" sz="3200" b="0" dirty="0">
                <a:latin typeface="Comic Sans MS" panose="030F0702030302020204" pitchFamily="66" charset="0"/>
              </a:rPr>
              <a:t>IN BIBLIOTECA…</a:t>
            </a:r>
            <a:br>
              <a:rPr lang="it-IT" sz="3200" b="0" dirty="0">
                <a:latin typeface="Comic Sans MS" panose="030F0702030302020204" pitchFamily="66" charset="0"/>
              </a:rPr>
            </a:br>
            <a:r>
              <a:rPr lang="it-IT" sz="3200" b="0" dirty="0">
                <a:latin typeface="Comic Sans MS" panose="030F0702030302020204" pitchFamily="66" charset="0"/>
              </a:rPr>
              <a:t>                  S</a:t>
            </a:r>
            <a:r>
              <a:rPr lang="it-IT" sz="3200" dirty="0">
                <a:latin typeface="Comic Sans MS" panose="030F0702030302020204" pitchFamily="66" charset="0"/>
              </a:rPr>
              <a:t>ULLE ALI DI UN LIBRO </a:t>
            </a:r>
            <a:br>
              <a:rPr lang="it-IT" sz="3200" dirty="0">
                <a:latin typeface="Comic Sans MS" panose="030F0702030302020204" pitchFamily="66" charset="0"/>
              </a:rPr>
            </a:br>
            <a:r>
              <a:rPr lang="it-IT" sz="3200" dirty="0">
                <a:latin typeface="Comic Sans MS" panose="030F0702030302020204" pitchFamily="66" charset="0"/>
              </a:rPr>
              <a:t>                            PER SFOGLIARE IL MONDO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xmlns="" id="{83C43E7E-C9D3-4153-96F1-76237576B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722475"/>
            <a:ext cx="6934199" cy="4907367"/>
          </a:xfrm>
        </p:spPr>
        <p:txBody>
          <a:bodyPr>
            <a:noAutofit/>
          </a:bodyPr>
          <a:lstStyle/>
          <a:p>
            <a:endParaRPr lang="it-IT" sz="28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it-IT" sz="28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it-IT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PRESTITO DEI LIBRI DA OTTOBRE A   MAGGIO</a:t>
            </a:r>
          </a:p>
          <a:p>
            <a:r>
              <a:rPr lang="it-IT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                    LETTURE IN PIGIAMA</a:t>
            </a:r>
          </a:p>
          <a:p>
            <a:r>
              <a:rPr lang="it-IT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LIBRIAMOCI</a:t>
            </a:r>
          </a:p>
          <a:p>
            <a:r>
              <a:rPr lang="it-IT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                    IO LEGGO PERCHÉ …</a:t>
            </a:r>
          </a:p>
          <a:p>
            <a:r>
              <a:rPr lang="it-IT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RACCONTI IN BIBLIOTECA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xmlns="" id="{2E526198-8353-476F-B66F-B8BBBEFF1C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8361" y="2705542"/>
            <a:ext cx="4307159" cy="3924300"/>
          </a:xfrm>
        </p:spPr>
      </p:pic>
    </p:spTree>
    <p:extLst>
      <p:ext uri="{BB962C8B-B14F-4D97-AF65-F5344CB8AC3E}">
        <p14:creationId xmlns:p14="http://schemas.microsoft.com/office/powerpoint/2010/main" val="1638904840"/>
      </p:ext>
    </p:extLst>
  </p:cSld>
  <p:clrMapOvr>
    <a:masterClrMapping/>
  </p:clrMapOvr>
  <p:transition xmlns:p14="http://schemas.microsoft.com/office/powerpoint/2010/main">
    <p:wheel spokes="3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ADFB1A1-67BD-44EF-8DA9-4C19C4B5F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340" y="152359"/>
            <a:ext cx="4886004" cy="2026764"/>
          </a:xfrm>
          <a:solidFill>
            <a:schemeClr val="tx1"/>
          </a:solidFill>
        </p:spPr>
        <p:txBody>
          <a:bodyPr/>
          <a:lstStyle/>
          <a:p>
            <a:r>
              <a:rPr lang="it-IT" sz="4000" dirty="0">
                <a:solidFill>
                  <a:srgbClr val="00B050"/>
                </a:solidFill>
                <a:latin typeface="Comic Sans MS" panose="030F0702030302020204" pitchFamily="66" charset="0"/>
              </a:rPr>
              <a:t>PICCOLI E GRANDI SCIENZIATI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7512528C-6D30-4066-BBB2-5574FF3CD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3190" y="4321406"/>
            <a:ext cx="5891636" cy="2270780"/>
          </a:xfrm>
          <a:solidFill>
            <a:srgbClr val="FF3399"/>
          </a:solidFill>
        </p:spPr>
        <p:txBody>
          <a:bodyPr>
            <a:normAutofit/>
          </a:bodyPr>
          <a:lstStyle/>
          <a:p>
            <a:endParaRPr lang="it-IT" sz="2400" dirty="0"/>
          </a:p>
          <a:p>
            <a:r>
              <a:rPr lang="it-IT" sz="2800" dirty="0">
                <a:latin typeface="Comic Sans MS" panose="030F0702030302020204" pitchFamily="66" charset="0"/>
              </a:rPr>
              <a:t>IN UN GIARDINO DA AMARE,</a:t>
            </a:r>
          </a:p>
          <a:p>
            <a:r>
              <a:rPr lang="it-IT" sz="2800" dirty="0">
                <a:latin typeface="Comic Sans MS" panose="030F0702030302020204" pitchFamily="66" charset="0"/>
              </a:rPr>
              <a:t>PER PRENDERSI CURA DELLA NATURA</a:t>
            </a:r>
          </a:p>
          <a:p>
            <a:endParaRPr lang="it-IT" sz="180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56ADEA37-93AB-4A50-8927-D980BC6F98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flipH="1">
            <a:off x="11384643" y="1081456"/>
            <a:ext cx="185018" cy="4075465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xmlns="" id="{FB0134EA-CCCB-475A-BFEE-248ABE22775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4771" y="321339"/>
            <a:ext cx="2887662" cy="3387725"/>
          </a:xfrm>
          <a:solidFill>
            <a:srgbClr val="92D050"/>
          </a:solidFill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581799F2-616B-4091-BDCD-616F6926E5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6981" y="4028568"/>
            <a:ext cx="3995019" cy="2885378"/>
          </a:xfrm>
          <a:prstGeom prst="rect">
            <a:avLst/>
          </a:prstGeom>
        </p:spPr>
      </p:pic>
      <p:pic>
        <p:nvPicPr>
          <p:cNvPr id="1026" name="Picture 2" descr="Vector L&amp;#39;illustrazione Dei Bambini Che Stanno Insieme E Che Leggono Il  Libro Di Storia Attività Di Sviluppo Di Prima Infanzia, is Illustrazione di  Stock - Illustrazione di fratello, asiatico: 121330476">
            <a:extLst>
              <a:ext uri="{FF2B5EF4-FFF2-40B4-BE49-F238E27FC236}">
                <a16:creationId xmlns:a16="http://schemas.microsoft.com/office/drawing/2014/main" xmlns="" id="{E89C65BF-AA47-452C-8255-B06037040A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7905" y="1450193"/>
            <a:ext cx="3384008" cy="207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48560"/>
      </p:ext>
    </p:extLst>
  </p:cSld>
  <p:clrMapOvr>
    <a:masterClrMapping/>
  </p:clrMapOvr>
  <p:transition xmlns:p14="http://schemas.microsoft.com/office/powerpoint/2010/main">
    <p:wheel spokes="3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24E0BB8-664A-4DAD-8AFA-F634C9461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6600" dirty="0">
                <a:solidFill>
                  <a:srgbClr val="0070C0"/>
                </a:solidFill>
              </a:rPr>
              <a:t>UN CODICE PER AMICO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02786EA3-9A89-473A-ABD0-FC2ACFA25A7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it-IT" sz="2800" dirty="0">
                <a:latin typeface="Comic Sans MS" panose="030F0702030302020204" pitchFamily="66" charset="0"/>
              </a:rPr>
              <a:t>TROVARE LA STRADA PIÙ BREVE PER RISOLVERE UN PROBLEMA, RAGGIUNGERE UN OBIETTIVO CON MINOR FATICA ATTRAVERSO IL CODING, IL PENSIERO COMPUTAZIONALE</a:t>
            </a:r>
            <a:endParaRPr lang="it-IT" sz="2800" b="0" i="0" dirty="0">
              <a:effectLst/>
              <a:latin typeface="Comic Sans MS" panose="030F0702030302020204" pitchFamily="66" charset="0"/>
            </a:endParaRPr>
          </a:p>
        </p:txBody>
      </p:sp>
      <p:pic>
        <p:nvPicPr>
          <p:cNvPr id="1026" name="Picture 2" descr="Coding, la programmazione informatica semplice - Studia Rapido">
            <a:extLst>
              <a:ext uri="{FF2B5EF4-FFF2-40B4-BE49-F238E27FC236}">
                <a16:creationId xmlns:a16="http://schemas.microsoft.com/office/drawing/2014/main" xmlns="" id="{9332D369-A996-4E7C-80F6-3933788A39A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744029">
            <a:off x="-226572" y="2208787"/>
            <a:ext cx="3626059" cy="198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ding unplugged, come insegnare ai bambini a programmare senza computer |  Microninja">
            <a:extLst>
              <a:ext uri="{FF2B5EF4-FFF2-40B4-BE49-F238E27FC236}">
                <a16:creationId xmlns:a16="http://schemas.microsoft.com/office/drawing/2014/main" xmlns="" id="{683A9FF7-84B4-4E71-AC5A-4FE90E367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6531" y="4350205"/>
            <a:ext cx="3429990" cy="192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329187"/>
      </p:ext>
    </p:extLst>
  </p:cSld>
  <p:clrMapOvr>
    <a:masterClrMapping/>
  </p:clrMapOvr>
  <p:transition xmlns:p14="http://schemas.microsoft.com/office/powerpoint/2010/main">
    <p:wheel spokes="3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7D6164B-AA51-4767-9BCE-6B3E17CF4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dirty="0">
                <a:solidFill>
                  <a:srgbClr val="00B050"/>
                </a:solidFill>
                <a:latin typeface="Comic Sans MS" panose="030F0702030302020204" pitchFamily="66" charset="0"/>
              </a:rPr>
              <a:t>LA SCUOLA, UN GRANDE ALBERO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1EE15181-8A89-4DB2-88AB-4BF9FBE20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6285" y="2856400"/>
            <a:ext cx="4717774" cy="3865493"/>
          </a:xfrm>
        </p:spPr>
        <p:txBody>
          <a:bodyPr>
            <a:normAutofit fontScale="62500" lnSpcReduction="20000"/>
          </a:bodyPr>
          <a:lstStyle/>
          <a:p>
            <a:pPr marL="0" indent="0" algn="l">
              <a:buNone/>
            </a:pPr>
            <a:endParaRPr lang="it-IT" sz="2800" b="0" i="0" dirty="0">
              <a:effectLst/>
            </a:endParaRPr>
          </a:p>
          <a:p>
            <a:pPr marL="0" indent="0" algn="l">
              <a:buNone/>
            </a:pPr>
            <a:endParaRPr lang="it-IT" sz="2800" dirty="0"/>
          </a:p>
          <a:p>
            <a:pPr marL="0" indent="0" algn="l">
              <a:buNone/>
            </a:pPr>
            <a:r>
              <a:rPr lang="it-IT" sz="3500" b="0" i="0" dirty="0">
                <a:effectLst/>
                <a:latin typeface="Comic Sans MS" panose="030F0702030302020204" pitchFamily="66" charset="0"/>
              </a:rPr>
              <a:t>LA SCUOLA È UN GRANDE ALBERO, CON DUE ACCOGLIENTI BRACCIA …</a:t>
            </a:r>
          </a:p>
          <a:p>
            <a:pPr marL="0" indent="0" algn="l">
              <a:buNone/>
            </a:pPr>
            <a:r>
              <a:rPr lang="it-IT" sz="3500" b="0" i="0" dirty="0">
                <a:effectLst/>
                <a:latin typeface="Comic Sans MS" panose="030F0702030302020204" pitchFamily="66" charset="0"/>
              </a:rPr>
              <a:t>I RAMI SONO AMPIE ALI CHE TI ACCOLGONO</a:t>
            </a:r>
          </a:p>
          <a:p>
            <a:pPr marL="0" indent="0" algn="l">
              <a:buNone/>
            </a:pPr>
            <a:r>
              <a:rPr lang="it-IT" sz="3500" b="0" i="0" dirty="0">
                <a:effectLst/>
                <a:latin typeface="Comic Sans MS" panose="030F0702030302020204" pitchFamily="66" charset="0"/>
              </a:rPr>
              <a:t>E TI FANNO VOLARE </a:t>
            </a:r>
          </a:p>
          <a:p>
            <a:pPr marL="0" indent="0" algn="l">
              <a:buNone/>
            </a:pPr>
            <a:r>
              <a:rPr lang="it-IT" sz="3500" b="0" i="0" dirty="0">
                <a:effectLst/>
                <a:latin typeface="Comic Sans MS" panose="030F0702030302020204" pitchFamily="66" charset="0"/>
              </a:rPr>
              <a:t>SULLE ROTTE DELLA CONOSCENZA E DELLA FANTASIA… </a:t>
            </a:r>
          </a:p>
          <a:p>
            <a:pPr marL="0" indent="0" algn="l">
              <a:buNone/>
            </a:pPr>
            <a:endParaRPr lang="it-IT" sz="2400" b="0" i="0" dirty="0">
              <a:effectLst/>
              <a:highlight>
                <a:srgbClr val="FFFF00"/>
              </a:highlight>
            </a:endParaRPr>
          </a:p>
          <a:p>
            <a:endParaRPr lang="it-IT" dirty="0"/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xmlns="" id="{EA89E457-3320-4A8B-9FEC-C93D75B914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617" y="2305877"/>
            <a:ext cx="4717774" cy="4104933"/>
          </a:xfrm>
        </p:spPr>
      </p:pic>
    </p:spTree>
    <p:extLst>
      <p:ext uri="{BB962C8B-B14F-4D97-AF65-F5344CB8AC3E}">
        <p14:creationId xmlns:p14="http://schemas.microsoft.com/office/powerpoint/2010/main" val="3409074909"/>
      </p:ext>
    </p:extLst>
  </p:cSld>
  <p:clrMapOvr>
    <a:masterClrMapping/>
  </p:clrMapOvr>
  <p:transition xmlns:p14="http://schemas.microsoft.com/office/powerpoint/2010/main">
    <p:wheel spokes="3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D891677-29D4-4044-BC1E-B328A0015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444498"/>
            <a:ext cx="5392822" cy="1914526"/>
          </a:xfrm>
          <a:solidFill>
            <a:srgbClr val="FFC000"/>
          </a:solidFill>
        </p:spPr>
        <p:txBody>
          <a:bodyPr/>
          <a:lstStyle/>
          <a:p>
            <a:r>
              <a:rPr lang="it-IT" sz="5400" dirty="0">
                <a:latin typeface="Comic Sans MS" panose="030F0702030302020204" pitchFamily="66" charset="0"/>
              </a:rPr>
              <a:t>STAR BENE A SCUOLA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2567669-A80B-40B2-AC3D-48C613F34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9316"/>
            <a:ext cx="4821766" cy="3737114"/>
          </a:xfrm>
          <a:solidFill>
            <a:srgbClr val="CC00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b="1" dirty="0">
                <a:latin typeface="Comic Sans MS" panose="030F0702030302020204" pitchFamily="66" charset="0"/>
              </a:rPr>
              <a:t>CON IL GIOCO E LO SPORT</a:t>
            </a:r>
          </a:p>
          <a:p>
            <a:pPr marL="0" indent="0">
              <a:buNone/>
            </a:pPr>
            <a:endParaRPr lang="it-IT" sz="2800" dirty="0">
              <a:latin typeface="Comic Sans MS" panose="030F0702030302020204" pitchFamily="66" charset="0"/>
            </a:endParaRPr>
          </a:p>
          <a:p>
            <a:endParaRPr lang="it-IT" sz="2800" dirty="0">
              <a:latin typeface="Comic Sans MS" panose="030F0702030302020204" pitchFamily="66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65DF9CAB-50C5-4B96-A596-D854ACD211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5084" y="2813191"/>
            <a:ext cx="3123003" cy="3415332"/>
          </a:xfrm>
          <a:solidFill>
            <a:srgbClr val="FF0000"/>
          </a:solidFill>
        </p:spPr>
        <p:txBody>
          <a:bodyPr>
            <a:normAutofit/>
          </a:bodyPr>
          <a:lstStyle/>
          <a:p>
            <a:endParaRPr lang="it-IT" sz="3200" i="1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 descr="Un&amp;#39;illustrazione Di Vettore Di Due Bambini Che Saltano Insieme Sviluppo Di  Prima Infanzia, Carta Felice Di Giorno Dei Bambini, Ba Illustrazione di  Stock - Illustrazione di sviluppo, famiglia: 121331055">
            <a:extLst>
              <a:ext uri="{FF2B5EF4-FFF2-40B4-BE49-F238E27FC236}">
                <a16:creationId xmlns:a16="http://schemas.microsoft.com/office/drawing/2014/main" xmlns="" id="{9A8327D4-1CB2-421D-84AA-A6A1756937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5602" y="2762184"/>
            <a:ext cx="4821766" cy="384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ector L&amp;#39;illustrazione Dei Bambini, Ragazzo E Ragazza, Giocanti Il Fascio  Di Equilibrio L&amp;#39;attività Dello Sviluppo Di Prima Infanz Illustrazione di  Stock - Illustrazione di presto, equilibrio: 121330404">
            <a:extLst>
              <a:ext uri="{FF2B5EF4-FFF2-40B4-BE49-F238E27FC236}">
                <a16:creationId xmlns:a16="http://schemas.microsoft.com/office/drawing/2014/main" xmlns="" id="{46CA6BB0-8560-4A5E-85E9-1F7ADD9038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80793" y="2864752"/>
            <a:ext cx="3415605" cy="363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131411"/>
      </p:ext>
    </p:extLst>
  </p:cSld>
  <p:clrMapOvr>
    <a:masterClrMapping/>
  </p:clrMapOvr>
  <p:transition xmlns:p14="http://schemas.microsoft.com/office/powerpoint/2010/main">
    <p:wheel spokes="3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C57FECA-231E-4BE4-8273-591B539A6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508" y="324599"/>
            <a:ext cx="5632390" cy="2142154"/>
          </a:xfrm>
        </p:spPr>
        <p:txBody>
          <a:bodyPr/>
          <a:lstStyle/>
          <a:p>
            <a:r>
              <a:rPr lang="it-IT" sz="3200" dirty="0">
                <a:latin typeface="Comic Sans MS" panose="030F0702030302020204" pitchFamily="66" charset="0"/>
              </a:rPr>
              <a:t/>
            </a:r>
            <a:br>
              <a:rPr lang="it-IT" sz="3200" dirty="0">
                <a:latin typeface="Comic Sans MS" panose="030F0702030302020204" pitchFamily="66" charset="0"/>
              </a:rPr>
            </a:br>
            <a:r>
              <a:rPr lang="it-IT" sz="3200" dirty="0">
                <a:latin typeface="Comic Sans MS" panose="030F0702030302020204" pitchFamily="66" charset="0"/>
              </a:rPr>
              <a:t/>
            </a:r>
            <a:br>
              <a:rPr lang="it-IT" sz="3200" dirty="0">
                <a:latin typeface="Comic Sans MS" panose="030F0702030302020204" pitchFamily="66" charset="0"/>
              </a:rPr>
            </a:br>
            <a:r>
              <a:rPr lang="it-IT" sz="3200" dirty="0">
                <a:latin typeface="Comic Sans MS" panose="030F0702030302020204" pitchFamily="66" charset="0"/>
              </a:rPr>
              <a:t>IN PISCINA… DALL’ACQUATICITÀ ALLE IMMERSIONI IN APNEA</a:t>
            </a:r>
            <a:br>
              <a:rPr lang="it-IT" sz="3200" dirty="0">
                <a:latin typeface="Comic Sans MS" panose="030F0702030302020204" pitchFamily="66" charset="0"/>
              </a:rPr>
            </a:br>
            <a:endParaRPr lang="it-IT" sz="3200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DFC7D657-21E6-4A75-87F9-569968E7CC6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8710B9A3-B569-40B1-82DC-82D59E5342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150" y="2260738"/>
            <a:ext cx="3547533" cy="3543286"/>
          </a:xfrm>
          <a:prstGeom prst="rect">
            <a:avLst/>
          </a:prstGeom>
        </p:spPr>
      </p:pic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xmlns="" id="{2701AC21-2AA5-4776-BAA3-E1B7343066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9398" y="2783253"/>
            <a:ext cx="6364656" cy="353238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8B12EBAE-1B92-4F78-8BB3-D57B89B4AE36}"/>
              </a:ext>
            </a:extLst>
          </p:cNvPr>
          <p:cNvSpPr txBox="1"/>
          <p:nvPr/>
        </p:nvSpPr>
        <p:spPr>
          <a:xfrm>
            <a:off x="1073150" y="1053976"/>
            <a:ext cx="3785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IN PALESTRA</a:t>
            </a:r>
          </a:p>
        </p:txBody>
      </p:sp>
    </p:spTree>
    <p:extLst>
      <p:ext uri="{BB962C8B-B14F-4D97-AF65-F5344CB8AC3E}">
        <p14:creationId xmlns:p14="http://schemas.microsoft.com/office/powerpoint/2010/main" val="2238367373"/>
      </p:ext>
    </p:extLst>
  </p:cSld>
  <p:clrMapOvr>
    <a:masterClrMapping/>
  </p:clrMapOvr>
  <p:transition xmlns:p14="http://schemas.microsoft.com/office/powerpoint/2010/main">
    <p:wheel spokes="3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acciamo Yoga insieme ai bambini - Le Buone Abitudini">
            <a:extLst>
              <a:ext uri="{FF2B5EF4-FFF2-40B4-BE49-F238E27FC236}">
                <a16:creationId xmlns:a16="http://schemas.microsoft.com/office/drawing/2014/main" xmlns="" id="{D695A782-AC56-4543-B87B-7FAAB7C99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7210" y="4518839"/>
            <a:ext cx="22002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acciamo Yoga insieme ai bambini - Le Buone Abitudini">
            <a:extLst>
              <a:ext uri="{FF2B5EF4-FFF2-40B4-BE49-F238E27FC236}">
                <a16:creationId xmlns:a16="http://schemas.microsoft.com/office/drawing/2014/main" xmlns="" id="{EBC72447-1402-4549-8DDF-D540E93CA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7932" y="962025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xmlns="" id="{341352EF-480E-44D1-8EFB-C59389A12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46" y="262711"/>
            <a:ext cx="8857658" cy="1893075"/>
          </a:xfrm>
          <a:solidFill>
            <a:srgbClr val="FF0000"/>
          </a:solidFill>
        </p:spPr>
        <p:txBody>
          <a:bodyPr/>
          <a:lstStyle/>
          <a:p>
            <a:r>
              <a:rPr lang="it-IT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JUDO </a:t>
            </a:r>
            <a:r>
              <a:rPr lang="it-IT" sz="4800" dirty="0">
                <a:solidFill>
                  <a:srgbClr val="003399"/>
                </a:solidFill>
                <a:latin typeface="Comic Sans MS" panose="030F0702030302020204" pitchFamily="66" charset="0"/>
              </a:rPr>
              <a:t>YOGA</a:t>
            </a:r>
            <a:r>
              <a:rPr lang="it-IT" sz="4800" dirty="0">
                <a:solidFill>
                  <a:srgbClr val="FF3399"/>
                </a:solidFill>
                <a:latin typeface="Comic Sans MS" panose="030F0702030302020204" pitchFamily="66" charset="0"/>
              </a:rPr>
              <a:t> </a:t>
            </a:r>
            <a:r>
              <a:rPr lang="it-IT" sz="4800" dirty="0">
                <a:solidFill>
                  <a:srgbClr val="FFFF00"/>
                </a:solidFill>
                <a:latin typeface="Comic Sans MS" panose="030F0702030302020204" pitchFamily="66" charset="0"/>
              </a:rPr>
              <a:t>TENNIS</a:t>
            </a:r>
            <a:r>
              <a:rPr lang="it-IT" sz="4800" dirty="0">
                <a:solidFill>
                  <a:srgbClr val="7030A0"/>
                </a:solidFill>
                <a:latin typeface="Comic Sans MS" panose="030F0702030302020204" pitchFamily="66" charset="0"/>
              </a:rPr>
              <a:t/>
            </a:r>
            <a:br>
              <a:rPr lang="it-IT" sz="4800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it-IT" sz="4800" dirty="0">
                <a:solidFill>
                  <a:srgbClr val="7030A0"/>
                </a:solidFill>
                <a:latin typeface="Comic Sans MS" panose="030F0702030302020204" pitchFamily="66" charset="0"/>
              </a:rPr>
              <a:t>             CANOTTAGGIO</a:t>
            </a:r>
            <a:endParaRPr lang="it-IT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8200" name="Picture 8" descr="Kayak Avventura - canottaggio - canoa - kayak - per bambini&amp;#39; Spille |  Spreadshirt">
            <a:extLst>
              <a:ext uri="{FF2B5EF4-FFF2-40B4-BE49-F238E27FC236}">
                <a16:creationId xmlns:a16="http://schemas.microsoft.com/office/drawing/2014/main" xmlns="" id="{793EB87B-790B-42E3-BC6D-9A00D2754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43247" y="2724275"/>
            <a:ext cx="2784776" cy="240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Fumetto dei bambini del giocatore di tennis | Vettore Premium">
            <a:extLst>
              <a:ext uri="{FF2B5EF4-FFF2-40B4-BE49-F238E27FC236}">
                <a16:creationId xmlns:a16="http://schemas.microsoft.com/office/drawing/2014/main" xmlns="" id="{0B2326E3-E795-42A9-A413-C4F616F65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6887" y="3925849"/>
            <a:ext cx="3622601" cy="271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Arti Illustrazioni, Vettoriali E Clipart Stock – (147,491 Illustrazioni  Stock)">
            <a:extLst>
              <a:ext uri="{FF2B5EF4-FFF2-40B4-BE49-F238E27FC236}">
                <a16:creationId xmlns:a16="http://schemas.microsoft.com/office/drawing/2014/main" xmlns="" id="{43FAD356-D3E9-4451-B29F-4A087A57C6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9116" y="1621633"/>
            <a:ext cx="2347210" cy="261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233580"/>
      </p:ext>
    </p:extLst>
  </p:cSld>
  <p:clrMapOvr>
    <a:masterClrMapping/>
  </p:clrMapOvr>
  <p:transition xmlns:p14="http://schemas.microsoft.com/office/powerpoint/2010/main">
    <p:wheel spokes="3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B7E92BB-2144-4DE6-BD21-260B7CDF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DA0DAF64-3F1E-4A62-AC00-6525FE9E7E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292" y="446088"/>
            <a:ext cx="4413249" cy="5721616"/>
          </a:xfrm>
          <a:solidFill>
            <a:srgbClr val="FF0000"/>
          </a:solidFill>
        </p:spPr>
        <p:txBody>
          <a:bodyPr/>
          <a:lstStyle/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24D3A14D-DA29-44C6-A7D5-80334CDFEB03}"/>
              </a:ext>
            </a:extLst>
          </p:cNvPr>
          <p:cNvSpPr txBox="1"/>
          <p:nvPr/>
        </p:nvSpPr>
        <p:spPr>
          <a:xfrm>
            <a:off x="640292" y="487358"/>
            <a:ext cx="4413249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800" b="1" i="1" dirty="0">
                <a:latin typeface="Comic Sans MS" panose="030F0702030302020204" pitchFamily="66" charset="0"/>
              </a:rPr>
              <a:t>INSIDE OUT</a:t>
            </a:r>
          </a:p>
          <a:p>
            <a:endParaRPr lang="it-IT" sz="4000" i="1" dirty="0">
              <a:latin typeface="Comic Sans MS" panose="030F0702030302020204" pitchFamily="66" charset="0"/>
            </a:endParaRPr>
          </a:p>
          <a:p>
            <a:r>
              <a:rPr lang="it-IT" sz="4000" i="1" dirty="0">
                <a:latin typeface="Comic Sans MS" panose="030F0702030302020204" pitchFamily="66" charset="0"/>
              </a:rPr>
              <a:t>vivere </a:t>
            </a:r>
          </a:p>
          <a:p>
            <a:r>
              <a:rPr lang="it-IT" sz="4000" i="1" dirty="0">
                <a:latin typeface="Comic Sans MS" panose="030F0702030302020204" pitchFamily="66" charset="0"/>
              </a:rPr>
              <a:t>le emozioni</a:t>
            </a:r>
          </a:p>
          <a:p>
            <a:endParaRPr lang="it-IT" sz="4000" i="1" dirty="0">
              <a:latin typeface="Comic Sans MS" panose="030F0702030302020204" pitchFamily="66" charset="0"/>
            </a:endParaRPr>
          </a:p>
          <a:p>
            <a:endParaRPr lang="it-IT" sz="4000" i="1" dirty="0">
              <a:latin typeface="Comic Sans MS" panose="030F0702030302020204" pitchFamily="66" charset="0"/>
            </a:endParaRPr>
          </a:p>
          <a:p>
            <a:r>
              <a:rPr lang="it-IT" sz="4000" i="1" dirty="0">
                <a:latin typeface="Comic Sans MS" panose="030F0702030302020204" pitchFamily="66" charset="0"/>
              </a:rPr>
              <a:t>scoprire</a:t>
            </a:r>
          </a:p>
          <a:p>
            <a:r>
              <a:rPr lang="it-IT" sz="4000" i="1" dirty="0">
                <a:latin typeface="Comic Sans MS" panose="030F0702030302020204" pitchFamily="66" charset="0"/>
              </a:rPr>
              <a:t>l’affettività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xmlns="" id="{B78429E1-D71C-40A7-BC0C-9B3F8D13C9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4939" y="1765554"/>
            <a:ext cx="4413249" cy="4819711"/>
          </a:xfrm>
          <a:prstGeom prst="rect">
            <a:avLst/>
          </a:prstGeom>
        </p:spPr>
      </p:pic>
      <p:pic>
        <p:nvPicPr>
          <p:cNvPr id="4100" name="Picture 4" descr="Illustrazione Di Vettore Del Bambino Felice Della Tenuta Della Mamma  Famiglia, Giorno Di Madre Felice, Maternità, Concetto Inizia Illustrazione  di Stock - Illustrazione di infanzia, maternità: 121330743">
            <a:extLst>
              <a:ext uri="{FF2B5EF4-FFF2-40B4-BE49-F238E27FC236}">
                <a16:creationId xmlns:a16="http://schemas.microsoft.com/office/drawing/2014/main" xmlns="" id="{DB748771-8A09-4C9D-A798-596604FF0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4160" y="2064484"/>
            <a:ext cx="3337922" cy="481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460173"/>
      </p:ext>
    </p:extLst>
  </p:cSld>
  <p:clrMapOvr>
    <a:masterClrMapping/>
  </p:clrMapOvr>
  <p:transition xmlns:p14="http://schemas.microsoft.com/office/powerpoint/2010/main">
    <p:wheel spokes="3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28B23026-84FD-43AD-90B3-835C25767A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00" y="1417638"/>
            <a:ext cx="4444409" cy="5091815"/>
          </a:xfrm>
          <a:prstGeom prst="rect">
            <a:avLst/>
          </a:prstGeom>
        </p:spPr>
      </p:pic>
      <p:sp>
        <p:nvSpPr>
          <p:cNvPr id="11" name="Titolo 10">
            <a:extLst>
              <a:ext uri="{FF2B5EF4-FFF2-40B4-BE49-F238E27FC236}">
                <a16:creationId xmlns:a16="http://schemas.microsoft.com/office/drawing/2014/main" xmlns="" id="{904C8CC6-85AC-4DDC-A45E-5388F21ED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800" dirty="0">
                <a:solidFill>
                  <a:srgbClr val="0070C0"/>
                </a:solidFill>
              </a:rPr>
              <a:t> INSIEME POSSIAMO…</a:t>
            </a:r>
          </a:p>
        </p:txBody>
      </p:sp>
      <p:pic>
        <p:nvPicPr>
          <p:cNvPr id="6148" name="Picture 4" descr="Illustrazione Di Vettore Del Bambino Che Prende Le Farfalle Variopinte  Attività Di Estate, Gioco All&amp;#39;aperto, Giorno Felice Dei Ba Illustrazione di  Stock - Illustrazione di carattere, ragazzo: 121330997">
            <a:extLst>
              <a:ext uri="{FF2B5EF4-FFF2-40B4-BE49-F238E27FC236}">
                <a16:creationId xmlns:a16="http://schemas.microsoft.com/office/drawing/2014/main" xmlns="" id="{6797015A-9C25-47F7-B98C-35BE147D22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4859" y="2270570"/>
            <a:ext cx="6413500" cy="423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824940"/>
      </p:ext>
    </p:extLst>
  </p:cSld>
  <p:clrMapOvr>
    <a:masterClrMapping/>
  </p:clrMapOvr>
  <p:transition xmlns:p14="http://schemas.microsoft.com/office/powerpoint/2010/main">
    <p:wheel spokes="3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xmlns="" id="{4ECF4C6C-501C-4053-8820-747144045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91" y="5343955"/>
            <a:ext cx="10561418" cy="1405193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it-IT" sz="4000" dirty="0">
                <a:latin typeface="Comic Sans MS" panose="030F0702030302020204" pitchFamily="66" charset="0"/>
              </a:rPr>
              <a:t>CONOSCERE E APPREZZARE IL TERRITORIO IN UN’AULA A CIELO APERTO…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90FE4458-73EE-48F3-83E9-528A9402CE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1523">
            <a:off x="7200328" y="1246242"/>
            <a:ext cx="4577880" cy="2108686"/>
          </a:xfrm>
          <a:prstGeom prst="rect">
            <a:avLst/>
          </a:prstGeom>
        </p:spPr>
      </p:pic>
      <p:pic>
        <p:nvPicPr>
          <p:cNvPr id="17" name="Segnaposto immagine 16">
            <a:extLst>
              <a:ext uri="{FF2B5EF4-FFF2-40B4-BE49-F238E27FC236}">
                <a16:creationId xmlns:a16="http://schemas.microsoft.com/office/drawing/2014/main" xmlns="" id="{65743729-F70E-45FB-A53F-DDABEF9ED10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279600">
            <a:off x="218964" y="2670080"/>
            <a:ext cx="4154580" cy="1986408"/>
          </a:xfr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xmlns="" id="{3E4EA178-A1EA-4457-B19A-E8FD9A25FF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83902">
            <a:off x="3758491" y="826934"/>
            <a:ext cx="37846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04406"/>
      </p:ext>
    </p:extLst>
  </p:cSld>
  <p:clrMapOvr>
    <a:masterClrMapping/>
  </p:clrMapOvr>
  <p:transition xmlns:p14="http://schemas.microsoft.com/office/powerpoint/2010/main">
    <p:wheel spokes="3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xmlns="" id="{007CD684-2C87-4416-B149-1AA1FDD79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447188"/>
            <a:ext cx="11544300" cy="970450"/>
          </a:xfrm>
        </p:spPr>
        <p:txBody>
          <a:bodyPr/>
          <a:lstStyle/>
          <a:p>
            <a:r>
              <a:rPr lang="it-IT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ACCOGLIERE, 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CE3E65CE-95B4-4C22-8C0F-D93048886C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0200" y="2949087"/>
            <a:ext cx="3483058" cy="3047676"/>
          </a:xfrm>
          <a:prstGeom prst="rect">
            <a:avLst/>
          </a:prstGeom>
        </p:spPr>
      </p:pic>
      <p:pic>
        <p:nvPicPr>
          <p:cNvPr id="9218" name="Picture 2" descr="Frasi sui bambini e sull&amp;#39;infanzia da condividere | Sapevatelo">
            <a:extLst>
              <a:ext uri="{FF2B5EF4-FFF2-40B4-BE49-F238E27FC236}">
                <a16:creationId xmlns:a16="http://schemas.microsoft.com/office/drawing/2014/main" xmlns="" id="{E8514928-E850-4D6A-9720-A295CE2F45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0" y="1743740"/>
            <a:ext cx="9144000" cy="511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431594"/>
      </p:ext>
    </p:extLst>
  </p:cSld>
  <p:clrMapOvr>
    <a:masterClrMapping/>
  </p:clrMapOvr>
  <p:transition xmlns:p14="http://schemas.microsoft.com/office/powerpoint/2010/main">
    <p:wheel spokes="3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3390145-A7FA-4B52-921A-EB9DC29F5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ESSERE SOLIDALI E…</a:t>
            </a:r>
            <a:endParaRPr lang="it-IT" sz="4800" dirty="0"/>
          </a:p>
        </p:txBody>
      </p:sp>
      <p:pic>
        <p:nvPicPr>
          <p:cNvPr id="4" name="Segnaposto contenuto 7">
            <a:extLst>
              <a:ext uri="{FF2B5EF4-FFF2-40B4-BE49-F238E27FC236}">
                <a16:creationId xmlns:a16="http://schemas.microsoft.com/office/drawing/2014/main" xmlns="" id="{F4FB0E18-6A24-4D56-928C-A92548AB43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006739">
            <a:off x="214277" y="1998280"/>
            <a:ext cx="4116508" cy="3166766"/>
          </a:xfr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6FF29E07-16EC-4568-A3CC-FF303A93F4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5232" y="2844718"/>
            <a:ext cx="3100140" cy="3685955"/>
          </a:xfrm>
          <a:prstGeom prst="rect">
            <a:avLst/>
          </a:prstGeom>
        </p:spPr>
      </p:pic>
      <p:pic>
        <p:nvPicPr>
          <p:cNvPr id="11268" name="Picture 4" descr="Vector L&amp;#39;illustrazione Del Bambino Che Tiene Il Grande Contenitore Di  Regalo Con Il Nastro Concetto &amp;quot;nucleo Familiare&amp;quot; - Buon Com Illustrazione  di Stock - Illustrazione di arco, concetto: 121330212">
            <a:extLst>
              <a:ext uri="{FF2B5EF4-FFF2-40B4-BE49-F238E27FC236}">
                <a16:creationId xmlns:a16="http://schemas.microsoft.com/office/drawing/2014/main" xmlns="" id="{1CB77456-29F8-446C-8A19-6C504E8850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13998" y="2102752"/>
            <a:ext cx="2217827" cy="456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253914"/>
      </p:ext>
    </p:extLst>
  </p:cSld>
  <p:clrMapOvr>
    <a:masterClrMapping/>
  </p:clrMapOvr>
  <p:transition xmlns:p14="http://schemas.microsoft.com/office/powerpoint/2010/main">
    <p:wheel spokes="3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07ED2FD8-D9F2-4830-B88B-6025669A56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91547" y="3429000"/>
            <a:ext cx="9144000" cy="3048000"/>
          </a:xfrm>
          <a:prstGeom prst="rect">
            <a:avLst/>
          </a:prstGeom>
        </p:spPr>
      </p:pic>
      <p:sp>
        <p:nvSpPr>
          <p:cNvPr id="8" name="Titolo 7">
            <a:extLst>
              <a:ext uri="{FF2B5EF4-FFF2-40B4-BE49-F238E27FC236}">
                <a16:creationId xmlns:a16="http://schemas.microsoft.com/office/drawing/2014/main" xmlns="" id="{314731BE-2AD4-4759-B5F6-9898EDF97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7188"/>
            <a:ext cx="12192000" cy="970450"/>
          </a:xfrm>
        </p:spPr>
        <p:txBody>
          <a:bodyPr/>
          <a:lstStyle/>
          <a:p>
            <a:r>
              <a:rPr lang="it-IT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 PER FINIRE…</a:t>
            </a:r>
          </a:p>
        </p:txBody>
      </p:sp>
      <p:pic>
        <p:nvPicPr>
          <p:cNvPr id="4" name="Picture 2" descr="Hansel E Gretel Fuori Della Casa Illustrazione Vettoriale - Illustrazione  di podere, fumetto: 120352296">
            <a:extLst>
              <a:ext uri="{FF2B5EF4-FFF2-40B4-BE49-F238E27FC236}">
                <a16:creationId xmlns:a16="http://schemas.microsoft.com/office/drawing/2014/main" xmlns="" id="{08B14502-BAA1-4FEC-8B93-8B0C5A46E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3843" y="4356652"/>
            <a:ext cx="2319131" cy="231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825377"/>
      </p:ext>
    </p:extLst>
  </p:cSld>
  <p:clrMapOvr>
    <a:masterClrMapping/>
  </p:clrMapOvr>
  <p:transition xmlns:p14="http://schemas.microsoft.com/office/powerpoint/2010/main">
    <p:wheel spokes="3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0042479-2DF8-4237-9055-51CD4267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87" y="447188"/>
            <a:ext cx="11945237" cy="970450"/>
          </a:xfrm>
        </p:spPr>
        <p:txBody>
          <a:bodyPr/>
          <a:lstStyle/>
          <a:p>
            <a:r>
              <a:rPr lang="it-IT" dirty="0">
                <a:solidFill>
                  <a:srgbClr val="3366FF"/>
                </a:solidFill>
              </a:rPr>
              <a:t>Scuola primaria </a:t>
            </a:r>
            <a:r>
              <a:rPr lang="it-IT" dirty="0" err="1">
                <a:solidFill>
                  <a:srgbClr val="3366FF"/>
                </a:solidFill>
              </a:rPr>
              <a:t>Corridoni</a:t>
            </a:r>
            <a:r>
              <a:rPr lang="it-IT" dirty="0">
                <a:solidFill>
                  <a:srgbClr val="3366FF"/>
                </a:solidFill>
              </a:rPr>
              <a:t>, via </a:t>
            </a:r>
            <a:r>
              <a:rPr lang="it-IT" dirty="0" err="1">
                <a:solidFill>
                  <a:srgbClr val="3366FF"/>
                </a:solidFill>
              </a:rPr>
              <a:t>Sinigaglia</a:t>
            </a:r>
            <a:r>
              <a:rPr lang="it-IT" dirty="0">
                <a:solidFill>
                  <a:srgbClr val="3366FF"/>
                </a:solidFill>
              </a:rPr>
              <a:t> Como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95F2F653-8F88-4C66-837E-50DCEF288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40760" y="3208042"/>
            <a:ext cx="3995606" cy="3453723"/>
          </a:xfrm>
          <a:solidFill>
            <a:srgbClr val="00B0F0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it-IT" sz="4400" b="0" i="0" dirty="0">
              <a:effectLst/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it-IT" sz="3200" b="0" i="0" dirty="0">
                <a:effectLst/>
                <a:latin typeface="Comic Sans MS" panose="030F0702030302020204" pitchFamily="66" charset="0"/>
              </a:rPr>
              <a:t>L’EDIFICIO,</a:t>
            </a:r>
          </a:p>
          <a:p>
            <a:pPr marL="0" indent="0">
              <a:buNone/>
            </a:pPr>
            <a:r>
              <a:rPr lang="it-IT" sz="3200" b="0" i="0" dirty="0">
                <a:effectLst/>
                <a:latin typeface="Comic Sans MS" panose="030F0702030302020204" pitchFamily="66" charset="0"/>
              </a:rPr>
              <a:t>SPAZIOSO E LUMINOSO,</a:t>
            </a:r>
          </a:p>
          <a:p>
            <a:pPr marL="0" indent="0">
              <a:buNone/>
            </a:pPr>
            <a:r>
              <a:rPr lang="it-IT" sz="3200" b="0" i="0" dirty="0">
                <a:effectLst/>
                <a:latin typeface="Comic Sans MS" panose="030F0702030302020204" pitchFamily="66" charset="0"/>
              </a:rPr>
              <a:t>È CIRCONDATO DA UN AMPIO GIARDINO.</a:t>
            </a:r>
          </a:p>
          <a:p>
            <a:endParaRPr lang="it-IT" dirty="0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xmlns="" id="{7F14DA1F-DFA4-45C2-9903-EDEA0A7E98E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26" y="2222286"/>
            <a:ext cx="2858134" cy="3012323"/>
          </a:xfr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2B34F044-D1CB-481D-8C6E-9B7054FD83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5613" y="4137284"/>
            <a:ext cx="2529816" cy="2524481"/>
          </a:xfrm>
          <a:prstGeom prst="rect">
            <a:avLst/>
          </a:prstGeom>
        </p:spPr>
      </p:pic>
      <p:pic>
        <p:nvPicPr>
          <p:cNvPr id="14338" name="Picture 2" descr="Illustrazione Di Vettore Del Bambino Che Per Mezzo Della Foglia Della  Banana Come Ombrello Gioco Del Bambino, Sviluppo Di Prima I Illustrazione  di Stock - Illustrazione di giorno, usando: 121330964">
            <a:extLst>
              <a:ext uri="{FF2B5EF4-FFF2-40B4-BE49-F238E27FC236}">
                <a16:creationId xmlns:a16="http://schemas.microsoft.com/office/drawing/2014/main" xmlns="" id="{5E5EDE9F-7B33-4C6C-BEAC-A5960FD365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79966" y="2402228"/>
            <a:ext cx="1713530" cy="32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72074"/>
      </p:ext>
    </p:extLst>
  </p:cSld>
  <p:clrMapOvr>
    <a:masterClrMapping/>
  </p:clrMapOvr>
  <p:transition xmlns:p14="http://schemas.microsoft.com/office/powerpoint/2010/main">
    <p:wheel spokes="3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FCF8B27B-D166-4163-A0CB-E4C6C1289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9550" y="1888971"/>
            <a:ext cx="5886450" cy="2179446"/>
          </a:xfrm>
          <a:solidFill>
            <a:srgbClr val="92D050"/>
          </a:solidFill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endParaRPr lang="it-IT" sz="2000" b="0" i="0" dirty="0">
              <a:effectLst/>
            </a:endParaRPr>
          </a:p>
          <a:p>
            <a:pPr marL="0" indent="0" algn="just">
              <a:buNone/>
            </a:pPr>
            <a:r>
              <a:rPr lang="it-IT" sz="3200" b="0" i="0" dirty="0">
                <a:effectLst/>
                <a:latin typeface="Comic Sans MS" panose="030F0702030302020204" pitchFamily="66" charset="0"/>
              </a:rPr>
              <a:t>IN UNA PARTE DEL GIARDINO SONO STATI RICAVATI CINQUE ORTI DIDATTICI, UNO PER OGNI GRUPPO CLASSE.</a:t>
            </a:r>
            <a:endParaRPr lang="it-IT" sz="3200" dirty="0"/>
          </a:p>
        </p:txBody>
      </p:sp>
      <p:pic>
        <p:nvPicPr>
          <p:cNvPr id="9" name="Segnaposto contenuto 5">
            <a:extLst>
              <a:ext uri="{FF2B5EF4-FFF2-40B4-BE49-F238E27FC236}">
                <a16:creationId xmlns:a16="http://schemas.microsoft.com/office/drawing/2014/main" xmlns="" id="{457063AC-9866-4B73-805E-AC2ABE647F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9524" y="2222500"/>
            <a:ext cx="5367031" cy="4354168"/>
          </a:xfrm>
        </p:spPr>
      </p:pic>
      <p:pic>
        <p:nvPicPr>
          <p:cNvPr id="16388" name="Picture 4" descr="Un&amp;#39;illustrazione Di Vettore Di Due Bambini Che Giocano Con Il Tubo  Flessibile Dell&amp;#39;acqua Nell&amp;#39;iarda Illustrazione Vettoriale - Illustrazione  di esterno, bambino: 99553714">
            <a:extLst>
              <a:ext uri="{FF2B5EF4-FFF2-40B4-BE49-F238E27FC236}">
                <a16:creationId xmlns:a16="http://schemas.microsoft.com/office/drawing/2014/main" xmlns="" id="{292D134F-4E50-404F-8FAA-8CC4B6E310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20" t="-27936"/>
          <a:stretch/>
        </p:blipFill>
        <p:spPr bwMode="auto">
          <a:xfrm>
            <a:off x="2935860" y="3429000"/>
            <a:ext cx="3160140" cy="337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30756"/>
      </p:ext>
    </p:extLst>
  </p:cSld>
  <p:clrMapOvr>
    <a:masterClrMapping/>
  </p:clrMapOvr>
  <p:transition xmlns:p14="http://schemas.microsoft.com/office/powerpoint/2010/main">
    <p:wheel spokes="3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>
            <a:extLst>
              <a:ext uri="{FF2B5EF4-FFF2-40B4-BE49-F238E27FC236}">
                <a16:creationId xmlns:a16="http://schemas.microsoft.com/office/drawing/2014/main" xmlns="" id="{712E7A1D-6068-4E85-88BC-9763E38D6CA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b="0" i="0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3200" b="0" i="0" dirty="0">
                <a:effectLst/>
                <a:latin typeface="Comic Sans MS" panose="030F0702030302020204" pitchFamily="66" charset="0"/>
              </a:rPr>
              <a:t>LE DIECI CLASSI SONO DISPOSTE SU DUE PIANI E RIPARTITE NELLE DUE ALI DELL'EDIFICIO. </a:t>
            </a:r>
          </a:p>
          <a:p>
            <a:pPr marL="0" indent="0">
              <a:buNone/>
            </a:pPr>
            <a:endParaRPr lang="it-IT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it-IT" sz="3200" b="0" i="0" dirty="0">
                <a:effectLst/>
                <a:latin typeface="Comic Sans MS" panose="030F0702030302020204" pitchFamily="66" charset="0"/>
              </a:rPr>
              <a:t> TUTTE LE CLASSI SONO STATE RECENTEMENTE RISTRUTTURATE.</a:t>
            </a:r>
          </a:p>
          <a:p>
            <a:pPr marL="0" indent="0">
              <a:buNone/>
            </a:pPr>
            <a:endParaRPr lang="it-IT" sz="3200" b="0" i="0" dirty="0">
              <a:effectLst/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it-IT" sz="3200" b="0" i="0" dirty="0">
                <a:effectLst/>
                <a:latin typeface="Comic Sans MS" panose="030F0702030302020204" pitchFamily="66" charset="0"/>
              </a:rPr>
              <a:t>IN OGNI CLASSE È PRESENTE UNA LIM, UNA LAVAGNA INTERATTIVA MULTIMEDIALE.</a:t>
            </a:r>
          </a:p>
          <a:p>
            <a:pPr marL="0" indent="0">
              <a:buNone/>
            </a:pPr>
            <a:r>
              <a:rPr lang="it-IT" sz="3200" b="0" i="0" dirty="0">
                <a:effectLst/>
                <a:latin typeface="Comic Sans MS" panose="030F0702030302020204" pitchFamily="66" charset="0"/>
              </a:rPr>
              <a:t> </a:t>
            </a:r>
            <a:endParaRPr lang="it-IT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801991"/>
      </p:ext>
    </p:extLst>
  </p:cSld>
  <p:clrMapOvr>
    <a:masterClrMapping/>
  </p:clrMapOvr>
  <p:transition xmlns:p14="http://schemas.microsoft.com/office/powerpoint/2010/main">
    <p:wheel spokes="3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D3B480F2-56B5-40FA-8AE4-AF69A88B0A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7258" y="2001076"/>
            <a:ext cx="6313925" cy="4404605"/>
          </a:xfrm>
          <a:prstGeom prst="rect">
            <a:avLst/>
          </a:prstGeom>
        </p:spPr>
      </p:pic>
      <p:pic>
        <p:nvPicPr>
          <p:cNvPr id="15362" name="Picture 2" descr="Vector Illustration of Two Little Kids, Boy and Girl, Pointing at Blank  Whiteboard for Presentation, Brochure or Banner Stock Illustration -  Illustration of kindergarten, children: 121330626">
            <a:extLst>
              <a:ext uri="{FF2B5EF4-FFF2-40B4-BE49-F238E27FC236}">
                <a16:creationId xmlns:a16="http://schemas.microsoft.com/office/drawing/2014/main" xmlns="" id="{FDA91AED-CFB9-4E4B-BC79-B914973A94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0817" y="1060175"/>
            <a:ext cx="4744279" cy="255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761580"/>
      </p:ext>
    </p:extLst>
  </p:cSld>
  <p:clrMapOvr>
    <a:masterClrMapping/>
  </p:clrMapOvr>
  <p:transition xmlns:p14="http://schemas.microsoft.com/office/powerpoint/2010/main">
    <p:wheel spokes="3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41DBE458-FA7F-458E-946F-90DAC9AE5F0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19150" y="499268"/>
            <a:ext cx="10553700" cy="58594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3200" dirty="0">
                <a:solidFill>
                  <a:srgbClr val="FF9900"/>
                </a:solidFill>
                <a:latin typeface="Comic Sans MS" panose="030F0702030302020204" pitchFamily="66" charset="0"/>
              </a:rPr>
              <a:t>Nella scuola è presente la cucina, con personale dipendente comunale.</a:t>
            </a:r>
          </a:p>
          <a:p>
            <a:pPr marL="0" indent="0">
              <a:buNone/>
            </a:pPr>
            <a:r>
              <a:rPr lang="it-IT" sz="3200" dirty="0">
                <a:solidFill>
                  <a:srgbClr val="FF9900"/>
                </a:solidFill>
                <a:latin typeface="Comic Sans MS" panose="030F0702030302020204" pitchFamily="66" charset="0"/>
              </a:rPr>
              <a:t>Il menù segue le linee guida dettate da ATS per una sana e corretta alimentazione .</a:t>
            </a:r>
          </a:p>
          <a:p>
            <a:pPr marL="0" indent="0">
              <a:buNone/>
            </a:pPr>
            <a:r>
              <a:rPr lang="it-IT" sz="3200" dirty="0">
                <a:solidFill>
                  <a:srgbClr val="FF9900"/>
                </a:solidFill>
                <a:latin typeface="Comic Sans MS" panose="030F0702030302020204" pitchFamily="66" charset="0"/>
              </a:rPr>
              <a:t>Nel plesso ci sono sei refettori e i bambini si servono da soli, prendendo i vassoi con stoviglie monouso. </a:t>
            </a:r>
          </a:p>
        </p:txBody>
      </p:sp>
    </p:spTree>
    <p:extLst>
      <p:ext uri="{BB962C8B-B14F-4D97-AF65-F5344CB8AC3E}">
        <p14:creationId xmlns:p14="http://schemas.microsoft.com/office/powerpoint/2010/main" val="2222554258"/>
      </p:ext>
    </p:extLst>
  </p:cSld>
  <p:clrMapOvr>
    <a:masterClrMapping/>
  </p:clrMapOvr>
  <p:transition xmlns:p14="http://schemas.microsoft.com/office/powerpoint/2010/main">
    <p:wheel spokes="3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egnaposto contenuto 13">
            <a:extLst>
              <a:ext uri="{FF2B5EF4-FFF2-40B4-BE49-F238E27FC236}">
                <a16:creationId xmlns:a16="http://schemas.microsoft.com/office/drawing/2014/main" xmlns="" id="{D8A9655C-8C70-4B1F-A759-282A86EB7559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1600" y="3626196"/>
            <a:ext cx="3964516" cy="2973387"/>
          </a:xfr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xmlns="" id="{4B9D7287-20CD-4EFA-9DAF-8559D904AC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884" y="1866391"/>
            <a:ext cx="3827577" cy="3706357"/>
          </a:xfrm>
          <a:prstGeom prst="rect">
            <a:avLst/>
          </a:prstGeom>
        </p:spPr>
      </p:pic>
      <p:pic>
        <p:nvPicPr>
          <p:cNvPr id="19458" name="Picture 2" descr="Un pasto nuovo, diverso e speciale: la mensa scolastica - Varese per i  bambini">
            <a:extLst>
              <a:ext uri="{FF2B5EF4-FFF2-40B4-BE49-F238E27FC236}">
                <a16:creationId xmlns:a16="http://schemas.microsoft.com/office/drawing/2014/main" xmlns="" id="{B7770D41-9505-47B6-BBB6-6F17778F0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8956" y="281721"/>
            <a:ext cx="4419600" cy="295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265314"/>
      </p:ext>
    </p:extLst>
  </p:cSld>
  <p:clrMapOvr>
    <a:masterClrMapping/>
  </p:clrMapOvr>
  <p:transition xmlns:p14="http://schemas.microsoft.com/office/powerpoint/2010/main">
    <p:wheel spokes="3"/>
  </p:transition>
</p:sld>
</file>

<file path=ppt/theme/theme1.xml><?xml version="1.0" encoding="utf-8"?>
<a:theme xmlns:a="http://schemas.openxmlformats.org/drawingml/2006/main" name="Citazione">
  <a:themeElements>
    <a:clrScheme name="Gradazioni di grigi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1158</TotalTime>
  <Words>724</Words>
  <Application>Microsoft Macintosh PowerPoint</Application>
  <PresentationFormat>Personalizzato</PresentationFormat>
  <Paragraphs>192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39" baseType="lpstr">
      <vt:lpstr>Citazione</vt:lpstr>
      <vt:lpstr>Presentazione di PowerPoint</vt:lpstr>
      <vt:lpstr>TUTTI A SCUOLA!</vt:lpstr>
      <vt:lpstr>LA SCUOLA, UN GRANDE ALBERO</vt:lpstr>
      <vt:lpstr>Scuola primaria Corridoni, via Sinigaglia Como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  </vt:lpstr>
      <vt:lpstr>Presentazione di PowerPoint</vt:lpstr>
      <vt:lpstr>Presentazione di PowerPoint</vt:lpstr>
      <vt:lpstr>Presentazione di PowerPoint</vt:lpstr>
      <vt:lpstr>LA BIBLIOTECA</vt:lpstr>
      <vt:lpstr>Presentazione di PowerPoint</vt:lpstr>
      <vt:lpstr>Presentazione di PowerPoint</vt:lpstr>
      <vt:lpstr>Presentazione di PowerPoint</vt:lpstr>
      <vt:lpstr>Presentazione di PowerPoint</vt:lpstr>
      <vt:lpstr>  </vt:lpstr>
      <vt:lpstr>Presentazione di PowerPoint</vt:lpstr>
      <vt:lpstr>ALL TOGETHER NOW!</vt:lpstr>
      <vt:lpstr>Presentazione di PowerPoint</vt:lpstr>
      <vt:lpstr>CLARINETTO,PERCUSSIONI, PIANOFORTE, VIOLINO, BODY PERCUSSION E  VOCI... L’ ORCHESTRA DELLA CORRIDONI</vt:lpstr>
      <vt:lpstr>TUTTI GIÙ DAL PALCO</vt:lpstr>
      <vt:lpstr>Presentazione di PowerPoint</vt:lpstr>
      <vt:lpstr>IN BIBLIOTECA…                   SULLE ALI DI UN LIBRO                              PER SFOGLIARE IL MONDO</vt:lpstr>
      <vt:lpstr>PICCOLI E GRANDI SCIENZIATI</vt:lpstr>
      <vt:lpstr>UN CODICE PER AMICO</vt:lpstr>
      <vt:lpstr>STAR BENE A SCUOLA</vt:lpstr>
      <vt:lpstr>  IN PISCINA… DALL’ACQUATICITÀ ALLE IMMERSIONI IN APNEA </vt:lpstr>
      <vt:lpstr>JUDO YOGA TENNIS              CANOTTAGGIO</vt:lpstr>
      <vt:lpstr>Presentazione di PowerPoint</vt:lpstr>
      <vt:lpstr> INSIEME POSSIAMO…</vt:lpstr>
      <vt:lpstr>CONOSCERE E APPREZZARE IL TERRITORIO IN UN’AULA A CIELO APERTO… </vt:lpstr>
      <vt:lpstr>ACCOGLIERE, </vt:lpstr>
      <vt:lpstr>ESSERE SOLIDALI E…</vt:lpstr>
      <vt:lpstr> PER FINIRE…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Moduli orari a.s. 2020-21</dc:title>
  <dc:creator>scuola prandoni</dc:creator>
  <cp:lastModifiedBy>Segreteria</cp:lastModifiedBy>
  <cp:revision>231</cp:revision>
  <dcterms:created xsi:type="dcterms:W3CDTF">2019-10-16T05:36:56Z</dcterms:created>
  <dcterms:modified xsi:type="dcterms:W3CDTF">2022-01-11T17:34:04Z</dcterms:modified>
</cp:coreProperties>
</file>